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85" r:id="rId3"/>
    <p:sldId id="273" r:id="rId4"/>
    <p:sldId id="274" r:id="rId5"/>
    <p:sldId id="275" r:id="rId6"/>
    <p:sldId id="276" r:id="rId7"/>
    <p:sldId id="277" r:id="rId8"/>
    <p:sldId id="272" r:id="rId9"/>
    <p:sldId id="259" r:id="rId10"/>
    <p:sldId id="286" r:id="rId11"/>
    <p:sldId id="278" r:id="rId12"/>
    <p:sldId id="279" r:id="rId13"/>
    <p:sldId id="280" r:id="rId14"/>
    <p:sldId id="281" r:id="rId15"/>
    <p:sldId id="287" r:id="rId16"/>
    <p:sldId id="263" r:id="rId17"/>
    <p:sldId id="282" r:id="rId18"/>
    <p:sldId id="283" r:id="rId19"/>
    <p:sldId id="264" r:id="rId20"/>
    <p:sldId id="284" r:id="rId21"/>
    <p:sldId id="288"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82820B0E-9E15-4178-A114-F31858943EFA}" type="datetimeFigureOut">
              <a:rPr lang="en-US" smtClean="0"/>
              <a:pPr/>
              <a:t>7/11/2016</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7A53E7A9-801B-4D51-954B-76A5504CC8E1}" type="slidenum">
              <a:rPr lang="en-US" smtClean="0"/>
              <a:pPr/>
              <a:t>‹#›</a:t>
            </a:fld>
            <a:endParaRPr lang="en-US"/>
          </a:p>
        </p:txBody>
      </p:sp>
    </p:spTree>
    <p:extLst>
      <p:ext uri="{BB962C8B-B14F-4D97-AF65-F5344CB8AC3E}">
        <p14:creationId xmlns:p14="http://schemas.microsoft.com/office/powerpoint/2010/main" val="399694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BD82F013-5E6A-4EE4-BA40-D9B76329D176}" type="datetimeFigureOut">
              <a:rPr lang="en-US" smtClean="0"/>
              <a:pPr/>
              <a:t>7/11/2016</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3894C226-E263-4794-8FA1-C9A172982BA4}" type="slidenum">
              <a:rPr lang="en-US" smtClean="0"/>
              <a:pPr/>
              <a:t>‹#›</a:t>
            </a:fld>
            <a:endParaRPr lang="en-US"/>
          </a:p>
        </p:txBody>
      </p:sp>
    </p:spTree>
    <p:extLst>
      <p:ext uri="{BB962C8B-B14F-4D97-AF65-F5344CB8AC3E}">
        <p14:creationId xmlns:p14="http://schemas.microsoft.com/office/powerpoint/2010/main" val="220237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a:t>
            </a:fld>
            <a:endParaRPr lang="en-US"/>
          </a:p>
        </p:txBody>
      </p:sp>
    </p:spTree>
    <p:extLst>
      <p:ext uri="{BB962C8B-B14F-4D97-AF65-F5344CB8AC3E}">
        <p14:creationId xmlns:p14="http://schemas.microsoft.com/office/powerpoint/2010/main" val="973261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10</a:t>
            </a:fld>
            <a:endParaRPr lang="en-US"/>
          </a:p>
        </p:txBody>
      </p:sp>
    </p:spTree>
    <p:extLst>
      <p:ext uri="{BB962C8B-B14F-4D97-AF65-F5344CB8AC3E}">
        <p14:creationId xmlns:p14="http://schemas.microsoft.com/office/powerpoint/2010/main" val="1927525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11</a:t>
            </a:fld>
            <a:endParaRPr lang="en-US"/>
          </a:p>
        </p:txBody>
      </p:sp>
    </p:spTree>
    <p:extLst>
      <p:ext uri="{BB962C8B-B14F-4D97-AF65-F5344CB8AC3E}">
        <p14:creationId xmlns:p14="http://schemas.microsoft.com/office/powerpoint/2010/main" val="3179396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12</a:t>
            </a:fld>
            <a:endParaRPr lang="en-US"/>
          </a:p>
        </p:txBody>
      </p:sp>
    </p:spTree>
    <p:extLst>
      <p:ext uri="{BB962C8B-B14F-4D97-AF65-F5344CB8AC3E}">
        <p14:creationId xmlns:p14="http://schemas.microsoft.com/office/powerpoint/2010/main" val="1339422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13</a:t>
            </a:fld>
            <a:endParaRPr lang="en-US"/>
          </a:p>
        </p:txBody>
      </p:sp>
    </p:spTree>
    <p:extLst>
      <p:ext uri="{BB962C8B-B14F-4D97-AF65-F5344CB8AC3E}">
        <p14:creationId xmlns:p14="http://schemas.microsoft.com/office/powerpoint/2010/main" val="3813359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14</a:t>
            </a:fld>
            <a:endParaRPr lang="en-US"/>
          </a:p>
        </p:txBody>
      </p:sp>
    </p:spTree>
    <p:extLst>
      <p:ext uri="{BB962C8B-B14F-4D97-AF65-F5344CB8AC3E}">
        <p14:creationId xmlns:p14="http://schemas.microsoft.com/office/powerpoint/2010/main" val="722110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15</a:t>
            </a:fld>
            <a:endParaRPr lang="en-US"/>
          </a:p>
        </p:txBody>
      </p:sp>
    </p:spTree>
    <p:extLst>
      <p:ext uri="{BB962C8B-B14F-4D97-AF65-F5344CB8AC3E}">
        <p14:creationId xmlns:p14="http://schemas.microsoft.com/office/powerpoint/2010/main" val="877162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16</a:t>
            </a:fld>
            <a:endParaRPr lang="en-US"/>
          </a:p>
        </p:txBody>
      </p:sp>
    </p:spTree>
    <p:extLst>
      <p:ext uri="{BB962C8B-B14F-4D97-AF65-F5344CB8AC3E}">
        <p14:creationId xmlns:p14="http://schemas.microsoft.com/office/powerpoint/2010/main" val="2209902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17</a:t>
            </a:fld>
            <a:endParaRPr lang="en-US"/>
          </a:p>
        </p:txBody>
      </p:sp>
    </p:spTree>
    <p:extLst>
      <p:ext uri="{BB962C8B-B14F-4D97-AF65-F5344CB8AC3E}">
        <p14:creationId xmlns:p14="http://schemas.microsoft.com/office/powerpoint/2010/main" val="912753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18</a:t>
            </a:fld>
            <a:endParaRPr lang="en-US"/>
          </a:p>
        </p:txBody>
      </p:sp>
    </p:spTree>
    <p:extLst>
      <p:ext uri="{BB962C8B-B14F-4D97-AF65-F5344CB8AC3E}">
        <p14:creationId xmlns:p14="http://schemas.microsoft.com/office/powerpoint/2010/main" val="392404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19</a:t>
            </a:fld>
            <a:endParaRPr lang="en-US"/>
          </a:p>
        </p:txBody>
      </p:sp>
    </p:spTree>
    <p:extLst>
      <p:ext uri="{BB962C8B-B14F-4D97-AF65-F5344CB8AC3E}">
        <p14:creationId xmlns:p14="http://schemas.microsoft.com/office/powerpoint/2010/main" val="955252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2</a:t>
            </a:fld>
            <a:endParaRPr lang="en-US"/>
          </a:p>
        </p:txBody>
      </p:sp>
    </p:spTree>
    <p:extLst>
      <p:ext uri="{BB962C8B-B14F-4D97-AF65-F5344CB8AC3E}">
        <p14:creationId xmlns:p14="http://schemas.microsoft.com/office/powerpoint/2010/main" val="946823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20</a:t>
            </a:fld>
            <a:endParaRPr lang="en-US"/>
          </a:p>
        </p:txBody>
      </p:sp>
    </p:spTree>
    <p:extLst>
      <p:ext uri="{BB962C8B-B14F-4D97-AF65-F5344CB8AC3E}">
        <p14:creationId xmlns:p14="http://schemas.microsoft.com/office/powerpoint/2010/main" val="1509363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21</a:t>
            </a:fld>
            <a:endParaRPr lang="en-US"/>
          </a:p>
        </p:txBody>
      </p:sp>
    </p:spTree>
    <p:extLst>
      <p:ext uri="{BB962C8B-B14F-4D97-AF65-F5344CB8AC3E}">
        <p14:creationId xmlns:p14="http://schemas.microsoft.com/office/powerpoint/2010/main" val="3069485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3</a:t>
            </a:fld>
            <a:endParaRPr lang="en-US"/>
          </a:p>
        </p:txBody>
      </p:sp>
    </p:spTree>
    <p:extLst>
      <p:ext uri="{BB962C8B-B14F-4D97-AF65-F5344CB8AC3E}">
        <p14:creationId xmlns:p14="http://schemas.microsoft.com/office/powerpoint/2010/main" val="430852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4</a:t>
            </a:fld>
            <a:endParaRPr lang="en-US"/>
          </a:p>
        </p:txBody>
      </p:sp>
    </p:spTree>
    <p:extLst>
      <p:ext uri="{BB962C8B-B14F-4D97-AF65-F5344CB8AC3E}">
        <p14:creationId xmlns:p14="http://schemas.microsoft.com/office/powerpoint/2010/main" val="1242205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5</a:t>
            </a:fld>
            <a:endParaRPr lang="en-US"/>
          </a:p>
        </p:txBody>
      </p:sp>
    </p:spTree>
    <p:extLst>
      <p:ext uri="{BB962C8B-B14F-4D97-AF65-F5344CB8AC3E}">
        <p14:creationId xmlns:p14="http://schemas.microsoft.com/office/powerpoint/2010/main" val="3964538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6</a:t>
            </a:fld>
            <a:endParaRPr lang="en-US"/>
          </a:p>
        </p:txBody>
      </p:sp>
    </p:spTree>
    <p:extLst>
      <p:ext uri="{BB962C8B-B14F-4D97-AF65-F5344CB8AC3E}">
        <p14:creationId xmlns:p14="http://schemas.microsoft.com/office/powerpoint/2010/main" val="843617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7</a:t>
            </a:fld>
            <a:endParaRPr lang="en-US"/>
          </a:p>
        </p:txBody>
      </p:sp>
    </p:spTree>
    <p:extLst>
      <p:ext uri="{BB962C8B-B14F-4D97-AF65-F5344CB8AC3E}">
        <p14:creationId xmlns:p14="http://schemas.microsoft.com/office/powerpoint/2010/main" val="1734362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8</a:t>
            </a:fld>
            <a:endParaRPr lang="en-US"/>
          </a:p>
        </p:txBody>
      </p:sp>
    </p:spTree>
    <p:extLst>
      <p:ext uri="{BB962C8B-B14F-4D97-AF65-F5344CB8AC3E}">
        <p14:creationId xmlns:p14="http://schemas.microsoft.com/office/powerpoint/2010/main" val="307686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4B676F-0A85-4E67-B93C-C5489E77354B}" type="slidenum">
              <a:rPr lang="en-US" smtClean="0"/>
              <a:pPr/>
              <a:t>9</a:t>
            </a:fld>
            <a:endParaRPr lang="en-US"/>
          </a:p>
        </p:txBody>
      </p:sp>
    </p:spTree>
    <p:extLst>
      <p:ext uri="{BB962C8B-B14F-4D97-AF65-F5344CB8AC3E}">
        <p14:creationId xmlns:p14="http://schemas.microsoft.com/office/powerpoint/2010/main" val="1238328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EC934D-520A-433E-B07B-0800B1A4FD25}"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C934D-520A-433E-B07B-0800B1A4FD25}"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C934D-520A-433E-B07B-0800B1A4FD25}"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C934D-520A-433E-B07B-0800B1A4FD25}"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EC934D-520A-433E-B07B-0800B1A4FD25}" type="datetimeFigureOut">
              <a:rPr lang="en-US" smtClean="0"/>
              <a:pPr/>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EC934D-520A-433E-B07B-0800B1A4FD25}" type="datetimeFigureOut">
              <a:rPr lang="en-US" smtClean="0"/>
              <a:pPr/>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EC934D-520A-433E-B07B-0800B1A4FD25}" type="datetimeFigureOut">
              <a:rPr lang="en-US" smtClean="0"/>
              <a:pPr/>
              <a:t>7/11/2016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EC934D-520A-433E-B07B-0800B1A4FD25}" type="datetimeFigureOut">
              <a:rPr lang="en-US" smtClean="0"/>
              <a:pPr/>
              <a:t>7/11/2016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C934D-520A-433E-B07B-0800B1A4FD25}" type="datetimeFigureOut">
              <a:rPr lang="en-US" smtClean="0"/>
              <a:pPr/>
              <a:t>7/11/2016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C934D-520A-433E-B07B-0800B1A4FD25}" type="datetimeFigureOut">
              <a:rPr lang="en-US" smtClean="0"/>
              <a:pPr/>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C934D-520A-433E-B07B-0800B1A4FD25}" type="datetimeFigureOut">
              <a:rPr lang="en-US" smtClean="0"/>
              <a:pPr/>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F1A37-A949-451C-BF01-A1DA232F6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C934D-520A-433E-B07B-0800B1A4FD25}" type="datetimeFigureOut">
              <a:rPr lang="en-US" smtClean="0"/>
              <a:pPr/>
              <a:t>7/11/2016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F1A37-A949-451C-BF01-A1DA232F6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4524315"/>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400" b="1" dirty="0" smtClean="0">
              <a:latin typeface="Tahoma" pitchFamily="34" charset="0"/>
              <a:ea typeface="Tahoma" pitchFamily="34" charset="0"/>
              <a:cs typeface="Tahoma" pitchFamily="34" charset="0"/>
            </a:endParaRPr>
          </a:p>
          <a:p>
            <a:pPr algn="ctr"/>
            <a:r>
              <a:rPr lang="en-US" sz="4400" b="1" dirty="0" smtClean="0">
                <a:latin typeface="Tahoma" pitchFamily="34" charset="0"/>
                <a:ea typeface="Tahoma" pitchFamily="34" charset="0"/>
                <a:cs typeface="Tahoma" pitchFamily="34" charset="0"/>
              </a:rPr>
              <a:t>Florida Fire Marshal Rules</a:t>
            </a:r>
          </a:p>
          <a:p>
            <a:pPr algn="ctr"/>
            <a:endParaRPr lang="en-US" sz="2000" b="1" dirty="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r>
              <a:rPr lang="en-US" sz="2800" b="1" dirty="0" smtClean="0">
                <a:solidFill>
                  <a:srgbClr val="FF0000"/>
                </a:solidFill>
                <a:latin typeface="Tahoma" pitchFamily="34" charset="0"/>
                <a:ea typeface="Tahoma" pitchFamily="34" charset="0"/>
                <a:cs typeface="Tahoma" pitchFamily="34" charset="0"/>
              </a:rPr>
              <a:t>69A-46 Revisions – 2016</a:t>
            </a:r>
          </a:p>
          <a:p>
            <a:pPr algn="ctr"/>
            <a:r>
              <a:rPr lang="en-US" sz="2800" b="1" dirty="0" smtClean="0">
                <a:solidFill>
                  <a:srgbClr val="FF0000"/>
                </a:solidFill>
                <a:latin typeface="Tahoma" pitchFamily="34" charset="0"/>
                <a:ea typeface="Tahoma" pitchFamily="34" charset="0"/>
                <a:cs typeface="Tahoma" pitchFamily="34" charset="0"/>
              </a:rPr>
              <a:t>WATER BASED FIRE PROTECTION SYSTEMS</a:t>
            </a:r>
          </a:p>
          <a:p>
            <a:pPr algn="ctr"/>
            <a:endParaRPr lang="en-US" sz="2800" b="1" dirty="0" smtClean="0">
              <a:solidFill>
                <a:srgbClr val="FF0000"/>
              </a:solidFill>
              <a:latin typeface="Tahoma" pitchFamily="34" charset="0"/>
              <a:ea typeface="Tahoma" pitchFamily="34" charset="0"/>
              <a:cs typeface="Tahoma" pitchFamily="34" charset="0"/>
            </a:endParaRPr>
          </a:p>
          <a:p>
            <a:pPr algn="ctr"/>
            <a:r>
              <a:rPr lang="en-US" sz="2800" b="1" dirty="0" smtClean="0">
                <a:solidFill>
                  <a:srgbClr val="FF0000"/>
                </a:solidFill>
                <a:latin typeface="Tahoma" pitchFamily="34" charset="0"/>
                <a:ea typeface="Tahoma" pitchFamily="34" charset="0"/>
                <a:cs typeface="Tahoma" pitchFamily="34" charset="0"/>
              </a:rPr>
              <a:t>                </a:t>
            </a:r>
            <a:r>
              <a:rPr lang="en-US" sz="900" b="1" dirty="0" smtClean="0">
                <a:solidFill>
                  <a:srgbClr val="FF0000"/>
                </a:solidFill>
                <a:latin typeface="Tahoma" pitchFamily="34" charset="0"/>
                <a:ea typeface="Tahoma" pitchFamily="34" charset="0"/>
                <a:cs typeface="Tahoma" pitchFamily="34" charset="0"/>
              </a:rPr>
              <a:t>June, 2016</a:t>
            </a:r>
            <a:endParaRPr lang="en-US" sz="2800" b="1" dirty="0">
              <a:solidFill>
                <a:srgbClr val="FF0000"/>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 </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79616"/>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457200" y="1179616"/>
            <a:ext cx="7848600" cy="5262979"/>
          </a:xfrm>
          <a:prstGeom prst="rect">
            <a:avLst/>
          </a:prstGeom>
          <a:noFill/>
        </p:spPr>
        <p:txBody>
          <a:bodyPr wrap="square" rtlCol="0">
            <a:spAutoFit/>
          </a:bodyPr>
          <a:lstStyle/>
          <a:p>
            <a:pPr fontAlgn="base" hangingPunct="0"/>
            <a:r>
              <a:rPr lang="en-US" sz="1600" b="1" dirty="0" smtClean="0">
                <a:latin typeface="Tahoma" pitchFamily="34" charset="0"/>
                <a:ea typeface="Tahoma" pitchFamily="34" charset="0"/>
                <a:cs typeface="Tahoma" pitchFamily="34" charset="0"/>
              </a:rPr>
              <a:t>69A-46.041</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Inspection Requirements for Fire Protection Systems Continued.</a:t>
            </a:r>
          </a:p>
          <a:p>
            <a:pPr fontAlgn="base" hangingPunct="0"/>
            <a:endParaRPr lang="en-US" sz="1600" dirty="0" smtClean="0">
              <a:latin typeface="Tahoma" pitchFamily="34" charset="0"/>
              <a:ea typeface="Tahoma" pitchFamily="34" charset="0"/>
              <a:cs typeface="Tahoma" pitchFamily="34" charset="0"/>
            </a:endParaRPr>
          </a:p>
          <a:p>
            <a:pPr fontAlgn="base" hangingPunct="0"/>
            <a:r>
              <a:rPr lang="en-US" sz="1600" dirty="0" smtClean="0">
                <a:latin typeface="Tahoma" pitchFamily="34" charset="0"/>
                <a:ea typeface="Tahoma" pitchFamily="34" charset="0"/>
                <a:cs typeface="Tahoma" pitchFamily="34" charset="0"/>
              </a:rPr>
              <a:t>	(2) Each system that has been inspected, tested, or maintained by a fire protection contractor, or his or her permitted Water-Based Fire Protection Inspector, shall have a record tag of durable and weather resistant material placed on the </a:t>
            </a:r>
            <a:r>
              <a:rPr lang="en-US" sz="1600" b="1" i="1" dirty="0" smtClean="0">
                <a:latin typeface="Tahoma" pitchFamily="34" charset="0"/>
                <a:ea typeface="Tahoma" pitchFamily="34" charset="0"/>
                <a:cs typeface="Tahoma" pitchFamily="34" charset="0"/>
              </a:rPr>
              <a:t>system’s main water control valve</a:t>
            </a:r>
            <a:r>
              <a:rPr lang="en-US" sz="1600" dirty="0" smtClean="0">
                <a:latin typeface="Tahoma" pitchFamily="34" charset="0"/>
                <a:ea typeface="Tahoma" pitchFamily="34" charset="0"/>
                <a:cs typeface="Tahoma" pitchFamily="34" charset="0"/>
              </a:rPr>
              <a:t>.</a:t>
            </a:r>
          </a:p>
          <a:p>
            <a:pPr fontAlgn="base" hangingPunct="0"/>
            <a:r>
              <a:rPr lang="en-US" sz="1600" dirty="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(a) For sprinkler systems, including water spray fixed systems and foam-water sprinkler systems, the main water control valve shall be defined as the valve upstream of the water flow alarm device that controls the entire system.</a:t>
            </a:r>
          </a:p>
          <a:p>
            <a:pPr fontAlgn="base" hangingPunct="0"/>
            <a:r>
              <a:rPr lang="en-US" sz="1600" b="1" i="1" dirty="0">
                <a:latin typeface="Tahoma" pitchFamily="34" charset="0"/>
                <a:ea typeface="Tahoma" pitchFamily="34" charset="0"/>
                <a:cs typeface="Tahoma" pitchFamily="34" charset="0"/>
              </a:rPr>
              <a:t>	(b)</a:t>
            </a:r>
            <a:r>
              <a:rPr lang="en-US" sz="1600" dirty="0">
                <a:latin typeface="Tahoma" pitchFamily="34" charset="0"/>
                <a:ea typeface="Tahoma" pitchFamily="34" charset="0"/>
                <a:cs typeface="Tahoma" pitchFamily="34" charset="0"/>
              </a:rPr>
              <a:t> </a:t>
            </a:r>
            <a:r>
              <a:rPr lang="en-US" sz="1600" b="1" i="1" dirty="0">
                <a:latin typeface="Tahoma" pitchFamily="34" charset="0"/>
                <a:ea typeface="Tahoma" pitchFamily="34" charset="0"/>
                <a:cs typeface="Tahoma" pitchFamily="34" charset="0"/>
              </a:rPr>
              <a:t>For standpipe system risers or combination standpipes in a single building, one record tag can be located for all such systems at the main water control valve at the base of the standpipe that is supplying water to all such systems.</a:t>
            </a:r>
          </a:p>
          <a:p>
            <a:pPr fontAlgn="base" hangingPunct="0"/>
            <a:r>
              <a:rPr lang="en-US" sz="1600" b="1" i="1" dirty="0">
                <a:latin typeface="Tahoma" pitchFamily="34" charset="0"/>
                <a:ea typeface="Tahoma" pitchFamily="34" charset="0"/>
                <a:cs typeface="Tahoma" pitchFamily="34" charset="0"/>
              </a:rPr>
              <a:t>	(c) For private fire service mains, the main water control valve shall be the first </a:t>
            </a:r>
            <a:r>
              <a:rPr lang="en-US" sz="1600" b="1" i="1" dirty="0" smtClean="0">
                <a:latin typeface="Tahoma" pitchFamily="34" charset="0"/>
                <a:ea typeface="Tahoma" pitchFamily="34" charset="0"/>
                <a:cs typeface="Tahoma" pitchFamily="34" charset="0"/>
              </a:rPr>
              <a:t>indicating gate valve </a:t>
            </a:r>
            <a:r>
              <a:rPr lang="en-US" sz="1600" b="1" i="1" dirty="0">
                <a:latin typeface="Tahoma" pitchFamily="34" charset="0"/>
                <a:ea typeface="Tahoma" pitchFamily="34" charset="0"/>
                <a:cs typeface="Tahoma" pitchFamily="34" charset="0"/>
              </a:rPr>
              <a:t>downstream of the connection to the water source.</a:t>
            </a:r>
          </a:p>
          <a:p>
            <a:pPr fontAlgn="base" hangingPunct="0"/>
            <a:endParaRPr lang="en-US" sz="1600" b="1" i="1" dirty="0" smtClean="0">
              <a:latin typeface="Tahoma" pitchFamily="34" charset="0"/>
              <a:ea typeface="Tahoma" pitchFamily="34" charset="0"/>
              <a:cs typeface="Tahoma" pitchFamily="34" charset="0"/>
            </a:endParaRPr>
          </a:p>
          <a:p>
            <a:pPr marL="342900" indent="-342900"/>
            <a:endParaRPr lang="en-US" sz="1600" dirty="0" smtClean="0">
              <a:latin typeface="Tahoma" pitchFamily="34" charset="0"/>
              <a:ea typeface="Tahoma" pitchFamily="34" charset="0"/>
              <a:cs typeface="Tahoma" pitchFamily="34" charset="0"/>
            </a:endParaRPr>
          </a:p>
          <a:p>
            <a:pPr marL="342900" indent="-342900"/>
            <a:r>
              <a:rPr lang="en-US" sz="1600" dirty="0" smtClean="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282678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 </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457200" y="1346201"/>
            <a:ext cx="7848600" cy="5509200"/>
          </a:xfrm>
          <a:prstGeom prst="rect">
            <a:avLst/>
          </a:prstGeom>
          <a:noFill/>
        </p:spPr>
        <p:txBody>
          <a:bodyPr wrap="square" rtlCol="0">
            <a:spAutoFit/>
          </a:bodyPr>
          <a:lstStyle/>
          <a:p>
            <a:pPr fontAlgn="base" hangingPunct="0"/>
            <a:r>
              <a:rPr lang="en-US" sz="1600" b="1" dirty="0" smtClean="0">
                <a:latin typeface="Tahoma" pitchFamily="34" charset="0"/>
                <a:ea typeface="Tahoma" pitchFamily="34" charset="0"/>
                <a:cs typeface="Tahoma" pitchFamily="34" charset="0"/>
              </a:rPr>
              <a:t>69A-46.041</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Inspection Requirements for Fire Protection Systems Continued.</a:t>
            </a:r>
          </a:p>
          <a:p>
            <a:pPr fontAlgn="base" hangingPunct="0"/>
            <a:endParaRPr lang="en-US" sz="1600" dirty="0" smtClean="0">
              <a:latin typeface="Tahoma" pitchFamily="34" charset="0"/>
              <a:ea typeface="Tahoma" pitchFamily="34" charset="0"/>
              <a:cs typeface="Tahoma" pitchFamily="34" charset="0"/>
            </a:endParaRPr>
          </a:p>
          <a:p>
            <a:pPr fontAlgn="base" hangingPunct="0"/>
            <a:r>
              <a:rPr lang="en-US" sz="1600" dirty="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(d) Each fire hydrant on a private fire service main shall have a record tag affixed to the hydrant in a manner not to impede operation of the hydrant.</a:t>
            </a:r>
          </a:p>
          <a:p>
            <a:pPr fontAlgn="base" hangingPunct="0"/>
            <a:r>
              <a:rPr lang="en-US" sz="1600" b="1" i="1" dirty="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(e) For fire pumps, the main water control valve is defined as the first indicating gate valve downstream of the connection to the water prior to the pump. For multiple fire pumps, one record tag shall be placed at each indicating gate valve prior to each individual fire pump.</a:t>
            </a:r>
          </a:p>
          <a:p>
            <a:pPr fontAlgn="base" hangingPunct="0"/>
            <a:r>
              <a:rPr lang="en-US" sz="1600" b="1" i="1" dirty="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(f) For water storage tanks, the main water control valve is defined as the tank discharge valve. For multiple water storage tanks one record tag shall be placed at each tank discharge valve.</a:t>
            </a:r>
          </a:p>
          <a:p>
            <a:pPr fontAlgn="base" hangingPunct="0"/>
            <a:r>
              <a:rPr lang="en-US" sz="1600" b="1" i="1" dirty="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(g) For water mist systems, the main water control valve is defined as the first control valve upstream of the water mist system. For multiple water mist systems, one record tag shall be placed at each control valve upstream of each individual system.</a:t>
            </a:r>
          </a:p>
          <a:p>
            <a:pPr fontAlgn="base" hangingPunct="0"/>
            <a:endParaRPr lang="en-US" sz="1600" b="1" i="1" dirty="0">
              <a:latin typeface="Tahoma" pitchFamily="34" charset="0"/>
              <a:ea typeface="Tahoma" pitchFamily="34" charset="0"/>
              <a:cs typeface="Tahoma" pitchFamily="34" charset="0"/>
            </a:endParaRPr>
          </a:p>
          <a:p>
            <a:pPr fontAlgn="base" hangingPunct="0"/>
            <a:r>
              <a:rPr lang="en-US" sz="1600" b="1" dirty="0">
                <a:latin typeface="Tahoma" pitchFamily="34" charset="0"/>
                <a:ea typeface="Tahoma" pitchFamily="34" charset="0"/>
                <a:cs typeface="Tahoma" pitchFamily="34" charset="0"/>
              </a:rPr>
              <a:t>Basis of Revision:</a:t>
            </a:r>
          </a:p>
          <a:p>
            <a:pPr fontAlgn="base" hangingPunct="0"/>
            <a:r>
              <a:rPr lang="en-US" sz="1600" dirty="0">
                <a:latin typeface="Tahoma" pitchFamily="34" charset="0"/>
                <a:ea typeface="Tahoma" pitchFamily="34" charset="0"/>
                <a:cs typeface="Tahoma" pitchFamily="34" charset="0"/>
              </a:rPr>
              <a:t>To clarify that each individual system and type of system should have a tag and the location of the tag.</a:t>
            </a:r>
          </a:p>
          <a:p>
            <a:pPr fontAlgn="base" hangingPunct="0"/>
            <a:endParaRPr lang="en-US" sz="1600" b="1" i="1"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247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 </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457200" y="1213262"/>
            <a:ext cx="7848600" cy="4278094"/>
          </a:xfrm>
          <a:prstGeom prst="rect">
            <a:avLst/>
          </a:prstGeom>
          <a:noFill/>
        </p:spPr>
        <p:txBody>
          <a:bodyPr wrap="square" rtlCol="0">
            <a:spAutoFit/>
          </a:bodyPr>
          <a:lstStyle/>
          <a:p>
            <a:pPr fontAlgn="base" hangingPunct="0"/>
            <a:endParaRPr lang="en-US" sz="1600" b="1" u="sng" dirty="0" smtClean="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69A-46.041</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Inspection Requirements for Fire Protection Systems Continued.</a:t>
            </a:r>
          </a:p>
          <a:p>
            <a:pPr fontAlgn="base" hangingPunct="0"/>
            <a:endParaRPr lang="en-US" sz="1600" b="1" dirty="0">
              <a:latin typeface="Tahoma" pitchFamily="34" charset="0"/>
              <a:ea typeface="Tahoma" pitchFamily="34" charset="0"/>
              <a:cs typeface="Tahoma" pitchFamily="34" charset="0"/>
            </a:endParaRPr>
          </a:p>
          <a:p>
            <a:pPr fontAlgn="base" hangingPunct="0"/>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(3) Inspection Tags.</a:t>
            </a:r>
          </a:p>
          <a:p>
            <a:pPr marL="342900" indent="-342900"/>
            <a:r>
              <a:rPr lang="en-US" sz="1600" dirty="0" smtClean="0">
                <a:latin typeface="Tahoma" pitchFamily="34" charset="0"/>
                <a:ea typeface="Tahoma" pitchFamily="34" charset="0"/>
                <a:cs typeface="Tahoma" pitchFamily="34" charset="0"/>
              </a:rPr>
              <a:t>		(a) After inspection and testing, an inspection tag shall be completed</a:t>
            </a:r>
          </a:p>
          <a:p>
            <a:pPr marL="342900" indent="-342900"/>
            <a:r>
              <a:rPr lang="en-US" sz="1600" dirty="0" smtClean="0">
                <a:latin typeface="Tahoma" pitchFamily="34" charset="0"/>
                <a:ea typeface="Tahoma" pitchFamily="34" charset="0"/>
                <a:cs typeface="Tahoma" pitchFamily="34" charset="0"/>
              </a:rPr>
              <a:t> indicating all work that has been done and then attached to the </a:t>
            </a:r>
            <a:r>
              <a:rPr lang="en-US" sz="1600" b="1" i="1" dirty="0" smtClean="0">
                <a:latin typeface="Tahoma" pitchFamily="34" charset="0"/>
                <a:ea typeface="Tahoma" pitchFamily="34" charset="0"/>
                <a:cs typeface="Tahoma" pitchFamily="34" charset="0"/>
              </a:rPr>
              <a:t>system’s main </a:t>
            </a:r>
          </a:p>
          <a:p>
            <a:pPr marL="342900" indent="-342900"/>
            <a:r>
              <a:rPr lang="en-US" sz="1600" b="1" i="1" dirty="0" smtClean="0">
                <a:latin typeface="Tahoma" pitchFamily="34" charset="0"/>
                <a:ea typeface="Tahoma" pitchFamily="34" charset="0"/>
                <a:cs typeface="Tahoma" pitchFamily="34" charset="0"/>
              </a:rPr>
              <a:t>water</a:t>
            </a:r>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control valve </a:t>
            </a:r>
            <a:r>
              <a:rPr lang="en-US" sz="1600" dirty="0" smtClean="0">
                <a:latin typeface="Tahoma" pitchFamily="34" charset="0"/>
                <a:ea typeface="Tahoma" pitchFamily="34" charset="0"/>
                <a:cs typeface="Tahoma" pitchFamily="34" charset="0"/>
              </a:rPr>
              <a:t>in such a position as to permit convenient inspection and not </a:t>
            </a:r>
          </a:p>
          <a:p>
            <a:pPr marL="342900" indent="-342900"/>
            <a:r>
              <a:rPr lang="en-US" sz="1600" dirty="0" smtClean="0">
                <a:latin typeface="Tahoma" pitchFamily="34" charset="0"/>
                <a:ea typeface="Tahoma" pitchFamily="34" charset="0"/>
                <a:cs typeface="Tahoma" pitchFamily="34" charset="0"/>
              </a:rPr>
              <a:t>hamper activation or operation. A new inspection tag shall be attached to the </a:t>
            </a:r>
          </a:p>
          <a:p>
            <a:pPr marL="342900" indent="-342900"/>
            <a:r>
              <a:rPr lang="en-US" sz="1600" b="1" i="1" dirty="0" smtClean="0">
                <a:latin typeface="Tahoma" pitchFamily="34" charset="0"/>
                <a:ea typeface="Tahoma" pitchFamily="34" charset="0"/>
                <a:cs typeface="Tahoma" pitchFamily="34" charset="0"/>
              </a:rPr>
              <a:t>system’s main water control valve </a:t>
            </a:r>
            <a:r>
              <a:rPr lang="en-US" sz="1600" dirty="0" smtClean="0">
                <a:latin typeface="Tahoma" pitchFamily="34" charset="0"/>
                <a:ea typeface="Tahoma" pitchFamily="34" charset="0"/>
                <a:cs typeface="Tahoma" pitchFamily="34" charset="0"/>
              </a:rPr>
              <a:t>each time an inspection and test service is </a:t>
            </a:r>
          </a:p>
          <a:p>
            <a:pPr marL="342900" indent="-342900"/>
            <a:r>
              <a:rPr lang="en-US" sz="1600" dirty="0" smtClean="0">
                <a:latin typeface="Tahoma" pitchFamily="34" charset="0"/>
                <a:ea typeface="Tahoma" pitchFamily="34" charset="0"/>
                <a:cs typeface="Tahoma" pitchFamily="34" charset="0"/>
              </a:rPr>
              <a:t>performed.</a:t>
            </a:r>
          </a:p>
          <a:p>
            <a:pPr marL="342900" indent="-342900"/>
            <a:endParaRPr lang="en-US" sz="1600" dirty="0">
              <a:latin typeface="Tahoma" pitchFamily="34" charset="0"/>
              <a:ea typeface="Tahoma" pitchFamily="34" charset="0"/>
              <a:cs typeface="Tahoma" pitchFamily="34" charset="0"/>
            </a:endParaRPr>
          </a:p>
          <a:p>
            <a:pPr marL="342900" indent="-342900"/>
            <a:r>
              <a:rPr lang="en-US" sz="1600" b="1" dirty="0" smtClean="0">
                <a:latin typeface="Tahoma" pitchFamily="34" charset="0"/>
                <a:ea typeface="Tahoma" pitchFamily="34" charset="0"/>
                <a:cs typeface="Tahoma" pitchFamily="34" charset="0"/>
              </a:rPr>
              <a:t>Basis of Revision:</a:t>
            </a:r>
          </a:p>
          <a:p>
            <a:pPr marL="342900" indent="-342900"/>
            <a:r>
              <a:rPr lang="en-US" sz="1600" dirty="0" smtClean="0">
                <a:latin typeface="Tahoma" pitchFamily="34" charset="0"/>
                <a:ea typeface="Tahoma" pitchFamily="34" charset="0"/>
                <a:cs typeface="Tahoma" pitchFamily="34" charset="0"/>
              </a:rPr>
              <a:t>To clarify location where tag is to be placed and eliminate the conflict in the rule.</a:t>
            </a:r>
          </a:p>
          <a:p>
            <a:pPr marL="342900" indent="-342900"/>
            <a:endParaRPr lang="en-US" sz="1600" dirty="0">
              <a:latin typeface="Tahoma" pitchFamily="34" charset="0"/>
              <a:ea typeface="Tahoma" pitchFamily="34" charset="0"/>
              <a:cs typeface="Tahoma" pitchFamily="34" charset="0"/>
            </a:endParaRPr>
          </a:p>
          <a:p>
            <a:pPr marL="342900" indent="-342900"/>
            <a:r>
              <a:rPr lang="en-US" sz="1600" dirty="0" smtClean="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61774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 </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4974"/>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457200" y="1213262"/>
            <a:ext cx="7848600" cy="6001643"/>
          </a:xfrm>
          <a:prstGeom prst="rect">
            <a:avLst/>
          </a:prstGeom>
          <a:noFill/>
        </p:spPr>
        <p:txBody>
          <a:bodyPr wrap="square" rtlCol="0">
            <a:spAutoFit/>
          </a:bodyPr>
          <a:lstStyle/>
          <a:p>
            <a:pPr fontAlgn="base" hangingPunct="0"/>
            <a:r>
              <a:rPr lang="en-US" sz="1600" b="1" dirty="0" smtClean="0">
                <a:latin typeface="Tahoma" pitchFamily="34" charset="0"/>
                <a:ea typeface="Tahoma" pitchFamily="34" charset="0"/>
                <a:cs typeface="Tahoma" pitchFamily="34" charset="0"/>
              </a:rPr>
              <a:t>69A-46.041</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Inspection Requirements for Fire Protection Systems Continued.</a:t>
            </a:r>
          </a:p>
          <a:p>
            <a:pPr fontAlgn="base" hangingPunct="0"/>
            <a:endParaRPr lang="en-US" sz="1600" b="1" dirty="0">
              <a:latin typeface="Tahoma" pitchFamily="34" charset="0"/>
              <a:ea typeface="Tahoma" pitchFamily="34" charset="0"/>
              <a:cs typeface="Tahoma" pitchFamily="34" charset="0"/>
            </a:endParaRPr>
          </a:p>
          <a:p>
            <a:pPr marL="342900" indent="-342900"/>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a:t>
            </a:r>
            <a:r>
              <a:rPr lang="en-US" sz="1600" dirty="0">
                <a:latin typeface="Tahoma" pitchFamily="34" charset="0"/>
                <a:ea typeface="Tahoma" pitchFamily="34" charset="0"/>
                <a:cs typeface="Tahoma" pitchFamily="34" charset="0"/>
              </a:rPr>
              <a:t>9) The reverse of the </a:t>
            </a:r>
            <a:r>
              <a:rPr lang="en-US" sz="1600" b="1" i="1" dirty="0">
                <a:latin typeface="Tahoma" pitchFamily="34" charset="0"/>
                <a:ea typeface="Tahoma" pitchFamily="34" charset="0"/>
                <a:cs typeface="Tahoma" pitchFamily="34" charset="0"/>
              </a:rPr>
              <a:t>Red or Yellow  </a:t>
            </a:r>
            <a:r>
              <a:rPr lang="en-US" sz="1600" dirty="0">
                <a:latin typeface="Tahoma" pitchFamily="34" charset="0"/>
                <a:ea typeface="Tahoma" pitchFamily="34" charset="0"/>
                <a:cs typeface="Tahoma" pitchFamily="34" charset="0"/>
              </a:rPr>
              <a:t>tag shall include at least four</a:t>
            </a:r>
          </a:p>
          <a:p>
            <a:pPr marL="342900" indent="-342900"/>
            <a:r>
              <a:rPr lang="en-US" sz="1600" dirty="0">
                <a:latin typeface="Tahoma" pitchFamily="34" charset="0"/>
                <a:ea typeface="Tahoma" pitchFamily="34" charset="0"/>
                <a:cs typeface="Tahoma" pitchFamily="34" charset="0"/>
              </a:rPr>
              <a:t> separate boxes for the listing of repair work as follows:</a:t>
            </a:r>
          </a:p>
          <a:p>
            <a:pPr fontAlgn="base" hangingPunct="0"/>
            <a:endParaRPr lang="en-US" sz="1600" b="1" dirty="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Basis of Revision:</a:t>
            </a:r>
          </a:p>
          <a:p>
            <a:pPr fontAlgn="base" hangingPunct="0"/>
            <a:r>
              <a:rPr lang="en-US" sz="1600" dirty="0" smtClean="0">
                <a:latin typeface="Tahoma" pitchFamily="34" charset="0"/>
                <a:ea typeface="Tahoma" pitchFamily="34" charset="0"/>
                <a:cs typeface="Tahoma" pitchFamily="34" charset="0"/>
              </a:rPr>
              <a:t>To have both a Red and Yellow non-compliant tag. The tag colors directly tie into the noncritical, critical and impairment deficiency terms as used in NFPA 25.</a:t>
            </a:r>
          </a:p>
          <a:p>
            <a:pPr fontAlgn="base" hangingPunct="0"/>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 (f) Compliance and Non-compliance Tags that are greater than one (1) year old shall be removed from the system except those tags used for three (3) and five (5) year inspection/tests. The Compliance and Non-compliance Tags shall remain on the system until replaced with the next three (3) or five (5) year inspection/test tag. Water-Based Fire Protection Inspectors shall not remove Compliance and Non-Compliance Tags from the system when the tags are less than one (1) year old.</a:t>
            </a:r>
          </a:p>
          <a:p>
            <a:r>
              <a:rPr lang="en-US" sz="1600" dirty="0">
                <a:latin typeface="Tahoma" pitchFamily="34" charset="0"/>
                <a:ea typeface="Tahoma" pitchFamily="34" charset="0"/>
                <a:cs typeface="Tahoma" pitchFamily="34" charset="0"/>
              </a:rPr>
              <a:t>	</a:t>
            </a:r>
          </a:p>
          <a:p>
            <a:pPr marL="342900" indent="-342900"/>
            <a:r>
              <a:rPr lang="en-US" sz="1600" b="1" dirty="0" smtClean="0">
                <a:latin typeface="Tahoma" pitchFamily="34" charset="0"/>
                <a:ea typeface="Tahoma" pitchFamily="34" charset="0"/>
                <a:cs typeface="Tahoma" pitchFamily="34" charset="0"/>
              </a:rPr>
              <a:t>Basis of Revision:</a:t>
            </a:r>
          </a:p>
          <a:p>
            <a:pPr marL="342900" indent="-342900"/>
            <a:r>
              <a:rPr lang="en-US" sz="1600" dirty="0" smtClean="0">
                <a:latin typeface="Tahoma" pitchFamily="34" charset="0"/>
                <a:ea typeface="Tahoma" pitchFamily="34" charset="0"/>
                <a:cs typeface="Tahoma" pitchFamily="34" charset="0"/>
              </a:rPr>
              <a:t>To provide guidance as to how long tags should be maintained on a system which </a:t>
            </a:r>
          </a:p>
          <a:p>
            <a:pPr marL="342900" indent="-342900"/>
            <a:r>
              <a:rPr lang="en-US" sz="1600" dirty="0" smtClean="0">
                <a:latin typeface="Tahoma" pitchFamily="34" charset="0"/>
                <a:ea typeface="Tahoma" pitchFamily="34" charset="0"/>
                <a:cs typeface="Tahoma" pitchFamily="34" charset="0"/>
              </a:rPr>
              <a:t>was not previously included.</a:t>
            </a:r>
          </a:p>
          <a:p>
            <a:pPr marL="342900" indent="-342900"/>
            <a:endParaRPr lang="en-US" sz="1600" dirty="0">
              <a:latin typeface="Tahoma" pitchFamily="34" charset="0"/>
              <a:ea typeface="Tahoma" pitchFamily="34" charset="0"/>
              <a:cs typeface="Tahoma" pitchFamily="34" charset="0"/>
            </a:endParaRPr>
          </a:p>
          <a:p>
            <a:pPr marL="342900" indent="-342900"/>
            <a:r>
              <a:rPr lang="en-US" sz="1600" dirty="0" smtClean="0">
                <a:latin typeface="Tahoma" pitchFamily="34" charset="0"/>
                <a:ea typeface="Tahoma" pitchFamily="34" charset="0"/>
                <a:cs typeface="Tahoma" pitchFamily="34" charset="0"/>
              </a:rPr>
              <a:t>		</a:t>
            </a:r>
            <a:endParaRPr lang="en-US" sz="1600" dirty="0">
              <a:latin typeface="Tahoma" pitchFamily="34" charset="0"/>
              <a:ea typeface="Tahoma" pitchFamily="34" charset="0"/>
              <a:cs typeface="Tahoma" pitchFamily="34" charset="0"/>
            </a:endParaRPr>
          </a:p>
          <a:p>
            <a:pPr marL="342900" indent="-342900"/>
            <a:r>
              <a:rPr lang="en-US" sz="1600" dirty="0" smtClean="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2707457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 </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4974"/>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457200" y="1213262"/>
            <a:ext cx="7848600" cy="4770537"/>
          </a:xfrm>
          <a:prstGeom prst="rect">
            <a:avLst/>
          </a:prstGeom>
          <a:noFill/>
        </p:spPr>
        <p:txBody>
          <a:bodyPr wrap="square" rtlCol="0">
            <a:spAutoFit/>
          </a:bodyPr>
          <a:lstStyle/>
          <a:p>
            <a:pPr fontAlgn="base" hangingPunct="0"/>
            <a:endParaRPr lang="en-US" sz="1600" b="1" u="sng" dirty="0" smtClean="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69A-46.041</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Inspection Requirements for Fire Protection Systems Continued.</a:t>
            </a:r>
          </a:p>
          <a:p>
            <a:pPr fontAlgn="base" hangingPunct="0"/>
            <a:endParaRPr lang="en-US" sz="1600" b="1" dirty="0" smtClean="0">
              <a:latin typeface="Tahoma" pitchFamily="34" charset="0"/>
              <a:ea typeface="Tahoma" pitchFamily="34" charset="0"/>
              <a:cs typeface="Tahoma" pitchFamily="34" charset="0"/>
            </a:endParaRPr>
          </a:p>
          <a:p>
            <a:pPr marL="342900" indent="-342900"/>
            <a:r>
              <a:rPr lang="en-US" sz="1600" b="1" i="1" dirty="0" smtClean="0">
                <a:latin typeface="Tahoma" pitchFamily="34" charset="0"/>
                <a:ea typeface="Tahoma" pitchFamily="34" charset="0"/>
                <a:cs typeface="Tahoma" pitchFamily="34" charset="0"/>
              </a:rPr>
              <a:t>		 (</a:t>
            </a:r>
            <a:r>
              <a:rPr lang="en-US" sz="1600" b="1" i="1" dirty="0">
                <a:latin typeface="Tahoma" pitchFamily="34" charset="0"/>
                <a:ea typeface="Tahoma" pitchFamily="34" charset="0"/>
                <a:cs typeface="Tahoma" pitchFamily="34" charset="0"/>
              </a:rPr>
              <a:t>g) A fire protection system that has been repaired to correct </a:t>
            </a:r>
          </a:p>
          <a:p>
            <a:pPr marL="342900" indent="-342900"/>
            <a:r>
              <a:rPr lang="en-US" sz="1600" b="1" i="1" dirty="0">
                <a:latin typeface="Tahoma" pitchFamily="34" charset="0"/>
                <a:ea typeface="Tahoma" pitchFamily="34" charset="0"/>
                <a:cs typeface="Tahoma" pitchFamily="34" charset="0"/>
              </a:rPr>
              <a:t>a noted  deficiency or impairment documented during an inspection and </a:t>
            </a:r>
          </a:p>
          <a:p>
            <a:pPr marL="342900" indent="-342900"/>
            <a:r>
              <a:rPr lang="en-US" sz="1600" b="1" i="1" dirty="0">
                <a:latin typeface="Tahoma" pitchFamily="34" charset="0"/>
                <a:ea typeface="Tahoma" pitchFamily="34" charset="0"/>
                <a:cs typeface="Tahoma" pitchFamily="34" charset="0"/>
              </a:rPr>
              <a:t>test service shall not be required to be reinspected by a Water-Based Fire</a:t>
            </a:r>
          </a:p>
          <a:p>
            <a:pPr marL="342900" indent="-342900"/>
            <a:r>
              <a:rPr lang="en-US" sz="1600" b="1" i="1" dirty="0">
                <a:latin typeface="Tahoma" pitchFamily="34" charset="0"/>
                <a:ea typeface="Tahoma" pitchFamily="34" charset="0"/>
                <a:cs typeface="Tahoma" pitchFamily="34" charset="0"/>
              </a:rPr>
              <a:t>Protection Inspector until the next inspection and test scheduled in </a:t>
            </a:r>
          </a:p>
          <a:p>
            <a:pPr marL="342900" indent="-342900"/>
            <a:r>
              <a:rPr lang="en-US" sz="1600" b="1" i="1" dirty="0" smtClean="0">
                <a:latin typeface="Tahoma" pitchFamily="34" charset="0"/>
                <a:ea typeface="Tahoma" pitchFamily="34" charset="0"/>
                <a:cs typeface="Tahoma" pitchFamily="34" charset="0"/>
              </a:rPr>
              <a:t>accordance </a:t>
            </a:r>
            <a:r>
              <a:rPr lang="en-US" sz="1600" b="1" i="1" dirty="0">
                <a:latin typeface="Tahoma" pitchFamily="34" charset="0"/>
                <a:ea typeface="Tahoma" pitchFamily="34" charset="0"/>
                <a:cs typeface="Tahoma" pitchFamily="34" charset="0"/>
              </a:rPr>
              <a:t>with NFPA 25. The repair shall be documented on the reverse</a:t>
            </a:r>
          </a:p>
          <a:p>
            <a:pPr marL="342900" indent="-342900"/>
            <a:r>
              <a:rPr lang="en-US" sz="1600" b="1" i="1" dirty="0" smtClean="0">
                <a:latin typeface="Tahoma" pitchFamily="34" charset="0"/>
                <a:ea typeface="Tahoma" pitchFamily="34" charset="0"/>
                <a:cs typeface="Tahoma" pitchFamily="34" charset="0"/>
              </a:rPr>
              <a:t>side </a:t>
            </a:r>
            <a:r>
              <a:rPr lang="en-US" sz="1600" b="1" i="1" dirty="0">
                <a:latin typeface="Tahoma" pitchFamily="34" charset="0"/>
                <a:ea typeface="Tahoma" pitchFamily="34" charset="0"/>
                <a:cs typeface="Tahoma" pitchFamily="34" charset="0"/>
              </a:rPr>
              <a:t>of the Red or Yellow tag and a retagging of the system shall not be</a:t>
            </a:r>
          </a:p>
          <a:p>
            <a:pPr marL="342900" indent="-342900"/>
            <a:r>
              <a:rPr lang="en-US" sz="1600" b="1" i="1" dirty="0" smtClean="0">
                <a:latin typeface="Tahoma" pitchFamily="34" charset="0"/>
                <a:ea typeface="Tahoma" pitchFamily="34" charset="0"/>
                <a:cs typeface="Tahoma" pitchFamily="34" charset="0"/>
              </a:rPr>
              <a:t>required.</a:t>
            </a:r>
            <a:endParaRPr lang="en-US" sz="1600" b="1" dirty="0" smtClean="0">
              <a:latin typeface="Tahoma" pitchFamily="34" charset="0"/>
              <a:ea typeface="Tahoma" pitchFamily="34" charset="0"/>
              <a:cs typeface="Tahoma" pitchFamily="34" charset="0"/>
            </a:endParaRPr>
          </a:p>
          <a:p>
            <a:pPr fontAlgn="base" hangingPunct="0"/>
            <a:endParaRPr lang="en-US" sz="1600" b="1" dirty="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Basis of Revision:</a:t>
            </a:r>
          </a:p>
          <a:p>
            <a:pPr fontAlgn="base" hangingPunct="0"/>
            <a:r>
              <a:rPr lang="en-US" sz="1600" dirty="0" smtClean="0">
                <a:latin typeface="Tahoma" pitchFamily="34" charset="0"/>
                <a:ea typeface="Tahoma" pitchFamily="34" charset="0"/>
                <a:cs typeface="Tahoma" pitchFamily="34" charset="0"/>
              </a:rPr>
              <a:t>To clarify that the intent of the rule is to document the repairs on the reverse side of the Red or Yellow tag. A new inspection after the repairs are made and Green tagging the system is not required.</a:t>
            </a:r>
          </a:p>
          <a:p>
            <a:pPr fontAlgn="base" hangingPunct="0"/>
            <a:endParaRPr lang="en-US" sz="1600" dirty="0">
              <a:latin typeface="Tahoma" pitchFamily="34" charset="0"/>
              <a:ea typeface="Tahoma" pitchFamily="34" charset="0"/>
              <a:cs typeface="Tahoma" pitchFamily="34" charset="0"/>
            </a:endParaRPr>
          </a:p>
          <a:p>
            <a:pPr fontAlgn="base" hangingPunct="0"/>
            <a:r>
              <a:rPr lang="en-US" sz="1600" dirty="0" smtClean="0">
                <a:latin typeface="Tahoma" pitchFamily="34" charset="0"/>
                <a:ea typeface="Tahoma" pitchFamily="34" charset="0"/>
                <a:cs typeface="Tahoma" pitchFamily="34" charset="0"/>
              </a:rPr>
              <a:t>	</a:t>
            </a:r>
            <a:endParaRPr lang="en-US" sz="1600" dirty="0">
              <a:latin typeface="Tahoma" pitchFamily="34" charset="0"/>
              <a:ea typeface="Tahoma" pitchFamily="34" charset="0"/>
              <a:cs typeface="Tahoma" pitchFamily="34" charset="0"/>
            </a:endParaRPr>
          </a:p>
          <a:p>
            <a:pPr marL="342900" indent="-342900"/>
            <a:r>
              <a:rPr lang="en-US" sz="1600" dirty="0" smtClean="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1215925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1" y="1295400"/>
            <a:ext cx="8686800" cy="5047536"/>
          </a:xfrm>
          <a:prstGeom prst="rect">
            <a:avLst/>
          </a:prstGeom>
          <a:noFill/>
        </p:spPr>
        <p:txBody>
          <a:bodyPr wrap="square" rtlCol="0">
            <a:spAutoFit/>
          </a:bodyPr>
          <a:lstStyle/>
          <a:p>
            <a:endParaRPr lang="en-US" sz="1600" b="1" u="sng" dirty="0" smtClean="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69A-46.041</a:t>
            </a:r>
            <a:r>
              <a:rPr lang="en-US" sz="1600" dirty="0" smtClean="0">
                <a:latin typeface="Tahoma" pitchFamily="34" charset="0"/>
                <a:ea typeface="Tahoma" pitchFamily="34" charset="0"/>
                <a:cs typeface="Tahoma" pitchFamily="34" charset="0"/>
              </a:rPr>
              <a:t> </a:t>
            </a:r>
            <a:r>
              <a:rPr lang="en-US" sz="1600" b="1" dirty="0">
                <a:latin typeface="Tahoma" pitchFamily="34" charset="0"/>
                <a:ea typeface="Tahoma" pitchFamily="34" charset="0"/>
                <a:cs typeface="Tahoma" pitchFamily="34" charset="0"/>
              </a:rPr>
              <a:t>Inspection Requirements for Fire Protection Systems Continued.</a:t>
            </a:r>
          </a:p>
          <a:p>
            <a:endParaRPr lang="en-US" sz="1600" dirty="0" smtClean="0">
              <a:latin typeface="Tahoma" pitchFamily="34" charset="0"/>
              <a:ea typeface="Tahoma" pitchFamily="34" charset="0"/>
              <a:cs typeface="Tahoma" pitchFamily="34" charset="0"/>
            </a:endParaRPr>
          </a:p>
          <a:p>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(4) Compliance and Noncompliance Tag.</a:t>
            </a:r>
          </a:p>
          <a:p>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a:t>
            </a:r>
            <a:r>
              <a:rPr lang="en-US" sz="1600" dirty="0">
                <a:latin typeface="Tahoma" pitchFamily="34" charset="0"/>
                <a:ea typeface="Tahoma" pitchFamily="34" charset="0"/>
                <a:cs typeface="Tahoma" pitchFamily="34" charset="0"/>
              </a:rPr>
              <a:t>a) If a fire protection system is found to be in compliance with the applicable NFPA ITM standards, a GREEN Compliance Tag shall be attached to the main </a:t>
            </a:r>
            <a:r>
              <a:rPr lang="en-US" sz="1600" b="1" i="1" dirty="0">
                <a:latin typeface="Tahoma" pitchFamily="34" charset="0"/>
                <a:ea typeface="Tahoma" pitchFamily="34" charset="0"/>
                <a:cs typeface="Tahoma" pitchFamily="34" charset="0"/>
              </a:rPr>
              <a:t>water</a:t>
            </a:r>
            <a:r>
              <a:rPr lang="en-US" sz="1600" dirty="0">
                <a:latin typeface="Tahoma" pitchFamily="34" charset="0"/>
                <a:ea typeface="Tahoma" pitchFamily="34" charset="0"/>
                <a:cs typeface="Tahoma" pitchFamily="34" charset="0"/>
              </a:rPr>
              <a:t> control valve in such a manner as to be plainly visible and not more than 60 inches above the finished floor. </a:t>
            </a:r>
            <a:r>
              <a:rPr lang="en-US" sz="1600" b="1" i="1" dirty="0">
                <a:latin typeface="Tahoma" pitchFamily="34" charset="0"/>
                <a:ea typeface="Tahoma" pitchFamily="34" charset="0"/>
                <a:cs typeface="Tahoma" pitchFamily="34" charset="0"/>
              </a:rPr>
              <a:t>Green tags shall not be placed on a system if deficiencies or impairments still exist from a previous inspection. </a:t>
            </a:r>
          </a:p>
          <a:p>
            <a:pPr fontAlgn="base" hangingPunct="0"/>
            <a:endParaRPr lang="en-US" sz="1600" b="1" i="1" dirty="0">
              <a:latin typeface="Tahoma" pitchFamily="34" charset="0"/>
              <a:ea typeface="Tahoma" pitchFamily="34" charset="0"/>
              <a:cs typeface="Tahoma" pitchFamily="34" charset="0"/>
            </a:endParaRPr>
          </a:p>
          <a:p>
            <a:pPr fontAlgn="base" hangingPunct="0"/>
            <a:r>
              <a:rPr lang="en-US" sz="1600" b="1" dirty="0">
                <a:latin typeface="Tahoma" pitchFamily="34" charset="0"/>
                <a:ea typeface="Tahoma" pitchFamily="34" charset="0"/>
                <a:cs typeface="Tahoma" pitchFamily="34" charset="0"/>
              </a:rPr>
              <a:t>Basis of Revision:</a:t>
            </a:r>
          </a:p>
          <a:p>
            <a:pPr fontAlgn="base" hangingPunct="0"/>
            <a:r>
              <a:rPr lang="en-US" sz="1600" dirty="0">
                <a:latin typeface="Tahoma" pitchFamily="34" charset="0"/>
                <a:ea typeface="Tahoma" pitchFamily="34" charset="0"/>
                <a:cs typeface="Tahoma" pitchFamily="34" charset="0"/>
              </a:rPr>
              <a:t>To clarify tag location and that you must take into consideration results of a previous inspection when choosing the proper tag.</a:t>
            </a:r>
          </a:p>
          <a:p>
            <a:pPr fontAlgn="base" hangingPunct="0"/>
            <a:endParaRPr lang="en-US" sz="1600" dirty="0">
              <a:latin typeface="Tahoma" pitchFamily="34" charset="0"/>
              <a:ea typeface="Tahoma" pitchFamily="34" charset="0"/>
              <a:cs typeface="Tahoma" pitchFamily="34" charset="0"/>
            </a:endParaRPr>
          </a:p>
          <a:p>
            <a:r>
              <a:rPr lang="en-US" sz="1600" dirty="0">
                <a:latin typeface="Tahoma" pitchFamily="34" charset="0"/>
                <a:ea typeface="Tahoma" pitchFamily="34" charset="0"/>
                <a:cs typeface="Tahoma" pitchFamily="34" charset="0"/>
              </a:rPr>
              <a:t>	</a:t>
            </a:r>
            <a:endParaRPr lang="en-US" sz="1600"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2509920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1" y="1295400"/>
            <a:ext cx="8686800" cy="6524863"/>
          </a:xfrm>
          <a:prstGeom prst="rect">
            <a:avLst/>
          </a:prstGeom>
          <a:noFill/>
        </p:spPr>
        <p:txBody>
          <a:bodyPr wrap="square" rtlCol="0">
            <a:spAutoFit/>
          </a:bodyPr>
          <a:lstStyle/>
          <a:p>
            <a:r>
              <a:rPr lang="en-US" sz="1600" b="1" dirty="0">
                <a:latin typeface="Tahoma" pitchFamily="34" charset="0"/>
                <a:ea typeface="Tahoma" pitchFamily="34" charset="0"/>
                <a:cs typeface="Tahoma" pitchFamily="34" charset="0"/>
              </a:rPr>
              <a:t>69A-46.041</a:t>
            </a:r>
            <a:r>
              <a:rPr lang="en-US" sz="1600" dirty="0">
                <a:latin typeface="Tahoma" pitchFamily="34" charset="0"/>
                <a:ea typeface="Tahoma" pitchFamily="34" charset="0"/>
                <a:cs typeface="Tahoma" pitchFamily="34" charset="0"/>
              </a:rPr>
              <a:t> </a:t>
            </a:r>
            <a:r>
              <a:rPr lang="en-US" sz="1600" b="1" dirty="0">
                <a:latin typeface="Tahoma" pitchFamily="34" charset="0"/>
                <a:ea typeface="Tahoma" pitchFamily="34" charset="0"/>
                <a:cs typeface="Tahoma" pitchFamily="34" charset="0"/>
              </a:rPr>
              <a:t>Inspection Requirements for Fire Protection Systems Continued.</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(b) If a fire protection system is found to have </a:t>
            </a:r>
            <a:r>
              <a:rPr lang="en-US" sz="1600" b="1" i="1" dirty="0" smtClean="0">
                <a:latin typeface="Tahoma" pitchFamily="34" charset="0"/>
                <a:ea typeface="Tahoma" pitchFamily="34" charset="0"/>
                <a:cs typeface="Tahoma" pitchFamily="34" charset="0"/>
              </a:rPr>
              <a:t>noncritical</a:t>
            </a:r>
            <a:r>
              <a:rPr lang="en-US" sz="1600" dirty="0" smtClean="0">
                <a:latin typeface="Tahoma" pitchFamily="34" charset="0"/>
                <a:ea typeface="Tahoma" pitchFamily="34" charset="0"/>
                <a:cs typeface="Tahoma" pitchFamily="34" charset="0"/>
              </a:rPr>
              <a:t> deficiencies and is not in</a:t>
            </a:r>
          </a:p>
          <a:p>
            <a:r>
              <a:rPr lang="en-US" sz="1600" dirty="0" smtClean="0">
                <a:latin typeface="Tahoma" pitchFamily="34" charset="0"/>
                <a:ea typeface="Tahoma" pitchFamily="34" charset="0"/>
                <a:cs typeface="Tahoma" pitchFamily="34" charset="0"/>
              </a:rPr>
              <a:t>compliance with the applicable NFPA </a:t>
            </a:r>
            <a:r>
              <a:rPr lang="en-US" sz="1600" b="1" i="1" dirty="0" smtClean="0">
                <a:latin typeface="Tahoma" pitchFamily="34" charset="0"/>
                <a:ea typeface="Tahoma" pitchFamily="34" charset="0"/>
                <a:cs typeface="Tahoma" pitchFamily="34" charset="0"/>
              </a:rPr>
              <a:t>ITM</a:t>
            </a:r>
            <a:r>
              <a:rPr lang="en-US" sz="1600" dirty="0" smtClean="0">
                <a:latin typeface="Tahoma" pitchFamily="34" charset="0"/>
                <a:ea typeface="Tahoma" pitchFamily="34" charset="0"/>
                <a:cs typeface="Tahoma" pitchFamily="34" charset="0"/>
              </a:rPr>
              <a:t> standards, a completed </a:t>
            </a:r>
            <a:r>
              <a:rPr lang="en-US" sz="1600" b="1" i="1" dirty="0" smtClean="0">
                <a:latin typeface="Tahoma" pitchFamily="34" charset="0"/>
                <a:ea typeface="Tahoma" pitchFamily="34" charset="0"/>
                <a:cs typeface="Tahoma" pitchFamily="34" charset="0"/>
              </a:rPr>
              <a:t>YELLOW</a:t>
            </a:r>
            <a:r>
              <a:rPr lang="en-US" sz="1600" dirty="0" smtClean="0">
                <a:latin typeface="Tahoma" pitchFamily="34" charset="0"/>
                <a:ea typeface="Tahoma" pitchFamily="34" charset="0"/>
                <a:cs typeface="Tahoma" pitchFamily="34" charset="0"/>
              </a:rPr>
              <a:t>  Noncompliance </a:t>
            </a:r>
          </a:p>
          <a:p>
            <a:r>
              <a:rPr lang="en-US" sz="1600" dirty="0" smtClean="0">
                <a:latin typeface="Tahoma" pitchFamily="34" charset="0"/>
                <a:ea typeface="Tahoma" pitchFamily="34" charset="0"/>
                <a:cs typeface="Tahoma" pitchFamily="34" charset="0"/>
              </a:rPr>
              <a:t>Tag shall be attached to the main </a:t>
            </a:r>
            <a:r>
              <a:rPr lang="en-US" sz="1600" b="1" i="1" dirty="0" smtClean="0">
                <a:latin typeface="Tahoma" pitchFamily="34" charset="0"/>
                <a:ea typeface="Tahoma" pitchFamily="34" charset="0"/>
                <a:cs typeface="Tahoma" pitchFamily="34" charset="0"/>
              </a:rPr>
              <a:t>water</a:t>
            </a:r>
            <a:r>
              <a:rPr lang="en-US" sz="1600" dirty="0" smtClean="0">
                <a:latin typeface="Tahoma" pitchFamily="34" charset="0"/>
                <a:ea typeface="Tahoma" pitchFamily="34" charset="0"/>
                <a:cs typeface="Tahoma" pitchFamily="34" charset="0"/>
              </a:rPr>
              <a:t> control valve of the system to indicate that </a:t>
            </a:r>
          </a:p>
          <a:p>
            <a:r>
              <a:rPr lang="en-US" sz="1600" dirty="0" smtClean="0">
                <a:latin typeface="Tahoma" pitchFamily="34" charset="0"/>
                <a:ea typeface="Tahoma" pitchFamily="34" charset="0"/>
                <a:cs typeface="Tahoma" pitchFamily="34" charset="0"/>
              </a:rPr>
              <a:t>corrective action is necessary. </a:t>
            </a:r>
            <a:r>
              <a:rPr lang="en-US" sz="1600" b="1" i="1" dirty="0" smtClean="0">
                <a:latin typeface="Tahoma" pitchFamily="34" charset="0"/>
                <a:ea typeface="Tahoma" pitchFamily="34" charset="0"/>
                <a:cs typeface="Tahoma" pitchFamily="34" charset="0"/>
              </a:rPr>
              <a:t>The</a:t>
            </a:r>
            <a:r>
              <a:rPr lang="en-US" sz="1600" dirty="0" smtClean="0">
                <a:latin typeface="Tahoma" pitchFamily="34" charset="0"/>
                <a:ea typeface="Tahoma" pitchFamily="34" charset="0"/>
                <a:cs typeface="Tahoma" pitchFamily="34" charset="0"/>
              </a:rPr>
              <a:t> building owner or authorized representative shall be notified by copy of the NFPA 25 inspection report within 30 days of the inspection. </a:t>
            </a:r>
            <a:r>
              <a:rPr lang="en-US" sz="1600" b="1" i="1" dirty="0" smtClean="0">
                <a:latin typeface="Tahoma" pitchFamily="34" charset="0"/>
                <a:ea typeface="Tahoma" pitchFamily="34" charset="0"/>
                <a:cs typeface="Tahoma" pitchFamily="34" charset="0"/>
              </a:rPr>
              <a:t>If the building owner or authorized representative has not contracted with the inspecting contractor so that the noncritical deficiencies are corrected within 90 days from the date of the inspection, or the inspecting contractor has not received confirmation from the building owner or authorized representative that the corrections have been performed by another licensed Contractor, the authority having jurisdiction shall be notified by the inspecting contractor.</a:t>
            </a:r>
          </a:p>
          <a:p>
            <a:endParaRPr lang="en-US" sz="1600" b="1" i="1"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Consistency of tag location with the rule and the addition of a YELLOW tag for non-critical deficiencies. Notification of AHJ if repairs have not been made</a:t>
            </a:r>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which will also reduce liability to the contractor since the contractor has notified the AHJ of an issue that requires correction.</a:t>
            </a:r>
          </a:p>
          <a:p>
            <a:pPr fontAlgn="base" hangingPunct="0"/>
            <a:r>
              <a:rPr lang="en-US" sz="1600" dirty="0">
                <a:latin typeface="Tahoma" pitchFamily="34" charset="0"/>
                <a:ea typeface="Tahoma" pitchFamily="34" charset="0"/>
                <a:cs typeface="Tahoma" pitchFamily="34" charset="0"/>
              </a:rPr>
              <a:t>	</a:t>
            </a:r>
            <a:endParaRPr lang="en-US" sz="1600" b="1" i="1" dirty="0">
              <a:latin typeface="Tahoma" pitchFamily="34" charset="0"/>
              <a:ea typeface="Tahoma" pitchFamily="34" charset="0"/>
              <a:cs typeface="Tahoma" pitchFamily="34" charset="0"/>
            </a:endParaRPr>
          </a:p>
          <a:p>
            <a:pPr fontAlgn="base" hangingPunct="0"/>
            <a:endParaRPr lang="en-US" sz="1600" dirty="0">
              <a:latin typeface="Tahoma" pitchFamily="34" charset="0"/>
              <a:ea typeface="Tahoma" pitchFamily="34" charset="0"/>
              <a:cs typeface="Tahoma" pitchFamily="34" charset="0"/>
            </a:endParaRPr>
          </a:p>
          <a:p>
            <a:r>
              <a:rPr lang="en-US" sz="1600" dirty="0">
                <a:latin typeface="Tahoma" pitchFamily="34" charset="0"/>
                <a:ea typeface="Tahoma" pitchFamily="34" charset="0"/>
                <a:cs typeface="Tahoma" pitchFamily="34" charset="0"/>
              </a:rPr>
              <a:t>	</a:t>
            </a:r>
            <a:endParaRPr lang="en-US" sz="1600"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1" y="1295400"/>
            <a:ext cx="8686800" cy="6524863"/>
          </a:xfrm>
          <a:prstGeom prst="rect">
            <a:avLst/>
          </a:prstGeom>
          <a:noFill/>
        </p:spPr>
        <p:txBody>
          <a:bodyPr wrap="square" rtlCol="0">
            <a:spAutoFit/>
          </a:bodyPr>
          <a:lstStyle/>
          <a:p>
            <a:r>
              <a:rPr lang="en-US" sz="1600" b="1" dirty="0">
                <a:latin typeface="Tahoma" pitchFamily="34" charset="0"/>
                <a:ea typeface="Tahoma" pitchFamily="34" charset="0"/>
                <a:cs typeface="Tahoma" pitchFamily="34" charset="0"/>
              </a:rPr>
              <a:t>69A-46.041</a:t>
            </a:r>
            <a:r>
              <a:rPr lang="en-US" sz="1600" dirty="0">
                <a:latin typeface="Tahoma" pitchFamily="34" charset="0"/>
                <a:ea typeface="Tahoma" pitchFamily="34" charset="0"/>
                <a:cs typeface="Tahoma" pitchFamily="34" charset="0"/>
              </a:rPr>
              <a:t> </a:t>
            </a:r>
            <a:r>
              <a:rPr lang="en-US" sz="1600" b="1" dirty="0">
                <a:latin typeface="Tahoma" pitchFamily="34" charset="0"/>
                <a:ea typeface="Tahoma" pitchFamily="34" charset="0"/>
                <a:cs typeface="Tahoma" pitchFamily="34" charset="0"/>
              </a:rPr>
              <a:t>Inspection Requirements for Fire Protection Systems Continued.</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(c) If the system has critical deficiencies or is found to be impaired, a completed RED Noncompliance Tag shall be attached to the main water control valve of the system, and the contractor or inspector shall notify the building owner or authorized representative within 24 hours of the time of the inspection. If the building owner or authorized representative has not contracted with the inspecting contractor so that the critical deficiencies are corrected within 30 days from the date of the inspection, or the inspecting contractor has not received confirmation from the building owner or authorized representative that the corrections have been performed by another licensed contractor, the authority having jurisdiction shall be notified by the inspecting contractor. If a system is found to be impaired, the authority having jurisdiction shall be notified within 72 hours of the time of the inspection if the impairment has not been corrected within 72 hours of the finding by the inspecting contractor.</a:t>
            </a:r>
          </a:p>
          <a:p>
            <a:endParaRPr lang="en-US" sz="1600" b="1" dirty="0" smtClean="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Consistency of tag location with the rule, the specification of a RED tag for critical deficiencies and impairments and notification timeframes to AHJ if repairs have not been made. The notification reduces liability to the contractor since the contractor has notified the AHJ of an issue that requires correction.</a:t>
            </a:r>
          </a:p>
          <a:p>
            <a:endParaRPr lang="en-US" sz="1600" i="1"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423981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6210" y="1295400"/>
            <a:ext cx="8686800" cy="6032421"/>
          </a:xfrm>
          <a:prstGeom prst="rect">
            <a:avLst/>
          </a:prstGeom>
          <a:noFill/>
        </p:spPr>
        <p:txBody>
          <a:bodyPr wrap="square" rtlCol="0">
            <a:spAutoFit/>
          </a:bodyPr>
          <a:lstStyle/>
          <a:p>
            <a:r>
              <a:rPr lang="en-US" sz="1600" b="1" dirty="0">
                <a:latin typeface="Tahoma" pitchFamily="34" charset="0"/>
                <a:ea typeface="Tahoma" pitchFamily="34" charset="0"/>
                <a:cs typeface="Tahoma" pitchFamily="34" charset="0"/>
              </a:rPr>
              <a:t>69A-46.041</a:t>
            </a:r>
            <a:r>
              <a:rPr lang="en-US" sz="1600" dirty="0">
                <a:latin typeface="Tahoma" pitchFamily="34" charset="0"/>
                <a:ea typeface="Tahoma" pitchFamily="34" charset="0"/>
                <a:cs typeface="Tahoma" pitchFamily="34" charset="0"/>
              </a:rPr>
              <a:t> </a:t>
            </a:r>
            <a:r>
              <a:rPr lang="en-US" sz="1600" b="1" dirty="0">
                <a:latin typeface="Tahoma" pitchFamily="34" charset="0"/>
                <a:ea typeface="Tahoma" pitchFamily="34" charset="0"/>
                <a:cs typeface="Tahoma" pitchFamily="34" charset="0"/>
              </a:rPr>
              <a:t>Inspection Requirements for Fire Protection Systems Continued.</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(d) If a system is found to have noncritical deficiencies or critical deficiencies, and the building tenant(s) is different from the building owner, the building owner shall notify the tenant(s) within 30 days of receipt of the NFPA 25 inspection report.</a:t>
            </a:r>
          </a:p>
          <a:p>
            <a:endParaRPr lang="en-US" sz="1600" b="1" i="1"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Place the responsibility of notification of tenants about inspection/testing deficiencies with the owner in lieu of the inspecting contractor.</a:t>
            </a:r>
            <a:endParaRPr lang="en-US" sz="1600" b="1" i="1" dirty="0" smtClean="0">
              <a:latin typeface="Tahoma" pitchFamily="34" charset="0"/>
              <a:ea typeface="Tahoma" pitchFamily="34" charset="0"/>
              <a:cs typeface="Tahoma" pitchFamily="34" charset="0"/>
            </a:endParaRPr>
          </a:p>
          <a:p>
            <a:endParaRPr lang="en-US" sz="1600" b="1" i="1" dirty="0">
              <a:latin typeface="Tahoma" pitchFamily="34" charset="0"/>
              <a:ea typeface="Tahoma" pitchFamily="34" charset="0"/>
              <a:cs typeface="Tahoma" pitchFamily="34" charset="0"/>
            </a:endParaRPr>
          </a:p>
          <a:p>
            <a:r>
              <a:rPr lang="en-US" sz="1600" b="1" i="1" dirty="0" smtClean="0">
                <a:latin typeface="Tahoma" pitchFamily="34" charset="0"/>
                <a:ea typeface="Tahoma" pitchFamily="34" charset="0"/>
                <a:cs typeface="Tahoma" pitchFamily="34" charset="0"/>
              </a:rPr>
              <a:t> 	(E) If a system is found to have impairments, and the building tenant(s) is different from the building owner, the building owner shall notify the tenant(s) within 72 hours of receiving notification of the impairment.</a:t>
            </a:r>
          </a:p>
          <a:p>
            <a:endParaRPr lang="en-US" sz="1600" b="1" dirty="0" smtClean="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a:latin typeface="Tahoma" pitchFamily="34" charset="0"/>
                <a:ea typeface="Tahoma" pitchFamily="34" charset="0"/>
                <a:cs typeface="Tahoma" pitchFamily="34" charset="0"/>
              </a:rPr>
              <a:t>Place the responsibility of notification of tenants about inspection/testing deficiencies with the owner in lieu of the inspecting contractor.</a:t>
            </a:r>
            <a:endParaRPr lang="en-US" sz="1600" b="1" i="1" dirty="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i="1"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2829083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371600"/>
            <a:ext cx="8692764" cy="4770537"/>
          </a:xfrm>
          <a:prstGeom prst="rect">
            <a:avLst/>
          </a:prstGeom>
          <a:noFill/>
        </p:spPr>
        <p:txBody>
          <a:bodyPr wrap="square" rtlCol="0">
            <a:spAutoFit/>
          </a:bodyPr>
          <a:lstStyle/>
          <a:p>
            <a:r>
              <a:rPr lang="en-US" sz="1600" b="1" dirty="0">
                <a:latin typeface="Tahoma" pitchFamily="34" charset="0"/>
                <a:ea typeface="Tahoma" pitchFamily="34" charset="0"/>
                <a:cs typeface="Tahoma" pitchFamily="34" charset="0"/>
              </a:rPr>
              <a:t>69A-46.041</a:t>
            </a:r>
            <a:r>
              <a:rPr lang="en-US" sz="1600" dirty="0">
                <a:latin typeface="Tahoma" pitchFamily="34" charset="0"/>
                <a:ea typeface="Tahoma" pitchFamily="34" charset="0"/>
                <a:cs typeface="Tahoma" pitchFamily="34" charset="0"/>
              </a:rPr>
              <a:t> </a:t>
            </a:r>
            <a:r>
              <a:rPr lang="en-US" sz="1600" b="1" dirty="0">
                <a:latin typeface="Tahoma" pitchFamily="34" charset="0"/>
                <a:ea typeface="Tahoma" pitchFamily="34" charset="0"/>
                <a:cs typeface="Tahoma" pitchFamily="34" charset="0"/>
              </a:rPr>
              <a:t>Inspection Requirements for Fire Protection Systems Continued.</a:t>
            </a:r>
          </a:p>
          <a:p>
            <a:endParaRPr lang="en-US" sz="1600" dirty="0" smtClean="0">
              <a:latin typeface="Tahoma" pitchFamily="34" charset="0"/>
              <a:ea typeface="Tahoma" pitchFamily="34" charset="0"/>
              <a:cs typeface="Tahoma" pitchFamily="34" charset="0"/>
            </a:endParaRPr>
          </a:p>
          <a:p>
            <a:pPr fontAlgn="base" hangingPunct="0"/>
            <a:r>
              <a:rPr lang="en-US" sz="1600" dirty="0" smtClean="0">
                <a:latin typeface="Tahoma" pitchFamily="34" charset="0"/>
                <a:ea typeface="Tahoma" pitchFamily="34" charset="0"/>
                <a:cs typeface="Tahoma" pitchFamily="34" charset="0"/>
              </a:rPr>
              <a:t>	(5) The contractor shall maintain all records of any fire protection system having been inspected, serviced and maintained </a:t>
            </a:r>
            <a:r>
              <a:rPr lang="en-US" sz="1600" b="1" i="1" dirty="0" smtClean="0">
                <a:latin typeface="Tahoma" pitchFamily="34" charset="0"/>
                <a:ea typeface="Tahoma" pitchFamily="34" charset="0"/>
                <a:cs typeface="Tahoma" pitchFamily="34" charset="0"/>
              </a:rPr>
              <a:t>as per the applicable NFPA ITM standards. Inspection reports shall be maintained by the contractor for at least 10 years.</a:t>
            </a:r>
          </a:p>
          <a:p>
            <a:pPr fontAlgn="base" hangingPunct="0"/>
            <a:endParaRPr lang="en-US" sz="1600" b="1" i="1" dirty="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Basis of Revision:</a:t>
            </a:r>
          </a:p>
          <a:p>
            <a:pPr fontAlgn="base" hangingPunct="0"/>
            <a:r>
              <a:rPr lang="en-US" sz="1600" dirty="0" smtClean="0">
                <a:latin typeface="Tahoma" pitchFamily="34" charset="0"/>
                <a:ea typeface="Tahoma" pitchFamily="34" charset="0"/>
                <a:cs typeface="Tahoma" pitchFamily="34" charset="0"/>
              </a:rPr>
              <a:t>Limits the time a contractor has to maintain inspection/test records</a:t>
            </a:r>
          </a:p>
          <a:p>
            <a:pPr fontAlgn="base" hangingPunct="0"/>
            <a:endParaRPr lang="en-US" sz="1600" dirty="0" smtClean="0">
              <a:latin typeface="Tahoma" pitchFamily="34" charset="0"/>
              <a:ea typeface="Tahoma" pitchFamily="34" charset="0"/>
              <a:cs typeface="Tahoma" pitchFamily="34" charset="0"/>
            </a:endParaRPr>
          </a:p>
          <a:p>
            <a:pPr fontAlgn="base" hangingPunct="0"/>
            <a:r>
              <a:rPr lang="en-US" sz="1600" dirty="0" smtClean="0">
                <a:latin typeface="Tahoma" pitchFamily="34" charset="0"/>
                <a:ea typeface="Tahoma" pitchFamily="34" charset="0"/>
                <a:cs typeface="Tahoma" pitchFamily="34" charset="0"/>
              </a:rPr>
              <a:t>	(6) These records shall be made available to the State Fire Marshal upon request </a:t>
            </a:r>
            <a:r>
              <a:rPr lang="en-US" sz="1600" b="1" i="1" dirty="0" smtClean="0">
                <a:latin typeface="Tahoma" pitchFamily="34" charset="0"/>
                <a:ea typeface="Tahoma" pitchFamily="34" charset="0"/>
                <a:cs typeface="Tahoma" pitchFamily="34" charset="0"/>
              </a:rPr>
              <a:t>in</a:t>
            </a:r>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the records storage format utilized by the contractor.</a:t>
            </a:r>
          </a:p>
          <a:p>
            <a:pPr fontAlgn="base" hangingPunct="0"/>
            <a:endParaRPr lang="en-US" sz="1600" b="1" i="1" dirty="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Basis of Revision:</a:t>
            </a:r>
          </a:p>
          <a:p>
            <a:pPr fontAlgn="base" hangingPunct="0"/>
            <a:r>
              <a:rPr lang="en-US" sz="1600" dirty="0" smtClean="0">
                <a:latin typeface="Tahoma" pitchFamily="34" charset="0"/>
                <a:ea typeface="Tahoma" pitchFamily="34" charset="0"/>
                <a:cs typeface="Tahoma" pitchFamily="34" charset="0"/>
              </a:rPr>
              <a:t>Maintains contractors ability to provide requested reports in whatever format the contractor uses.</a:t>
            </a:r>
          </a:p>
          <a:p>
            <a:pPr fontAlgn="base" hangingPunct="0"/>
            <a:endParaRPr lang="en-US" sz="1600" dirty="0" smtClean="0">
              <a:latin typeface="Tahoma" pitchFamily="34" charset="0"/>
              <a:ea typeface="Tahoma" pitchFamily="34" charset="0"/>
              <a:cs typeface="Tahoma" pitchFamily="34" charset="0"/>
            </a:endParaRPr>
          </a:p>
          <a:p>
            <a:pPr fontAlgn="base" hangingPunct="0"/>
            <a:r>
              <a:rPr lang="en-US" sz="1600" dirty="0" smtClean="0">
                <a:latin typeface="Tahoma" pitchFamily="34" charset="0"/>
                <a:ea typeface="Tahoma" pitchFamily="34" charset="0"/>
                <a:cs typeface="Tahoma" pitchFamily="34" charset="0"/>
              </a:rPr>
              <a:t>	</a:t>
            </a:r>
          </a:p>
          <a:p>
            <a:r>
              <a:rPr lang="en-US" sz="1600" dirty="0" smtClean="0">
                <a:latin typeface="Tahoma" pitchFamily="34" charset="0"/>
                <a:ea typeface="Tahoma" pitchFamily="34" charset="0"/>
                <a:cs typeface="Tahoma" pitchFamily="34" charset="0"/>
              </a:rPr>
              <a:t>	</a:t>
            </a:r>
          </a:p>
          <a:p>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743" y="21081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457200" y="1295400"/>
            <a:ext cx="7772400" cy="4770537"/>
          </a:xfrm>
          <a:prstGeom prst="rect">
            <a:avLst/>
          </a:prstGeom>
          <a:noFill/>
        </p:spPr>
        <p:txBody>
          <a:bodyPr wrap="square" rtlCol="0">
            <a:spAutoFit/>
          </a:bodyPr>
          <a:lstStyle/>
          <a:p>
            <a:endParaRPr lang="en-US" sz="1600" dirty="0" smtClean="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smtClean="0">
                <a:latin typeface="Tahoma" panose="020B0604030504040204" pitchFamily="34" charset="0"/>
                <a:ea typeface="Tahoma" panose="020B0604030504040204" pitchFamily="34" charset="0"/>
                <a:cs typeface="Tahoma" panose="020B0604030504040204" pitchFamily="34" charset="0"/>
              </a:rPr>
              <a:t>The 69A-46 Revisions are the result of the Industry efforts over several years with the cooperation of the Fire Marshal’s Office. Authorities Having Jurisdiction, Florida Fire Sprinkler Association and Florida Chapter of the American Fire Sprinkler Association all participated. The Revisions were reviewed by the Fire Marshal’s Office, Legal Staff and available through a Workshop and Posting for Public comment.</a:t>
            </a: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smtClean="0">
                <a:latin typeface="Tahoma" panose="020B0604030504040204" pitchFamily="34" charset="0"/>
                <a:ea typeface="Tahoma" panose="020B0604030504040204" pitchFamily="34" charset="0"/>
                <a:cs typeface="Tahoma" panose="020B0604030504040204" pitchFamily="34" charset="0"/>
              </a:rPr>
              <a:t>Revisions were needed as follows:</a:t>
            </a:r>
          </a:p>
          <a:p>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smtClean="0">
                <a:latin typeface="Tahoma" panose="020B0604030504040204" pitchFamily="34" charset="0"/>
                <a:ea typeface="Tahoma" panose="020B0604030504040204" pitchFamily="34" charset="0"/>
                <a:cs typeface="Tahoma" panose="020B0604030504040204" pitchFamily="34" charset="0"/>
              </a:rPr>
              <a:t>1. The tagging requirements went into effect in 2008 and with usage, it became clear that both Sprinkler Contractors and AHJ’s needed further clarification and direction</a:t>
            </a:r>
          </a:p>
          <a:p>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smtClean="0">
                <a:latin typeface="Tahoma" panose="020B0604030504040204" pitchFamily="34" charset="0"/>
                <a:ea typeface="Tahoma" panose="020B0604030504040204" pitchFamily="34" charset="0"/>
                <a:cs typeface="Tahoma" panose="020B0604030504040204" pitchFamily="34" charset="0"/>
              </a:rPr>
              <a:t>2. Create greater consistency in application by Sprinkler Contractors and AHJ’s.</a:t>
            </a:r>
          </a:p>
          <a:p>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smtClean="0">
                <a:latin typeface="Tahoma" panose="020B0604030504040204" pitchFamily="34" charset="0"/>
                <a:ea typeface="Tahoma" panose="020B0604030504040204" pitchFamily="34" charset="0"/>
                <a:cs typeface="Tahoma" panose="020B0604030504040204" pitchFamily="34" charset="0"/>
              </a:rPr>
              <a:t>3. Desire to match new NFPA terms and classifications</a:t>
            </a:r>
          </a:p>
          <a:p>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dirty="0" smtClean="0">
                <a:latin typeface="Tahoma" panose="020B0604030504040204" pitchFamily="34" charset="0"/>
                <a:ea typeface="Tahoma" panose="020B0604030504040204" pitchFamily="34" charset="0"/>
                <a:cs typeface="Tahoma" panose="020B0604030504040204" pitchFamily="34" charset="0"/>
              </a:rPr>
              <a:t>4. Help address liability concerns</a:t>
            </a: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2819400" y="482601"/>
            <a:ext cx="3733800" cy="523220"/>
          </a:xfrm>
          <a:prstGeom prst="rect">
            <a:avLst/>
          </a:prstGeom>
          <a:noFill/>
        </p:spPr>
        <p:txBody>
          <a:bodyPr wrap="square" rtlCol="0">
            <a:spAutoFit/>
          </a:bodyPr>
          <a:lstStyle/>
          <a:p>
            <a:r>
              <a:rPr lang="en-US"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FIRE MARSHAL RULES</a:t>
            </a:r>
            <a:endParaRPr lang="en-US" sz="2800"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0201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371600"/>
            <a:ext cx="8692764" cy="5262979"/>
          </a:xfrm>
          <a:prstGeom prst="rect">
            <a:avLst/>
          </a:prstGeom>
          <a:noFill/>
        </p:spPr>
        <p:txBody>
          <a:bodyPr wrap="square" rtlCol="0">
            <a:spAutoFit/>
          </a:bodyPr>
          <a:lstStyle/>
          <a:p>
            <a:r>
              <a:rPr lang="en-US" sz="1600" b="1" dirty="0">
                <a:latin typeface="Tahoma" pitchFamily="34" charset="0"/>
                <a:ea typeface="Tahoma" pitchFamily="34" charset="0"/>
                <a:cs typeface="Tahoma" pitchFamily="34" charset="0"/>
              </a:rPr>
              <a:t>69A-46.041</a:t>
            </a:r>
            <a:r>
              <a:rPr lang="en-US" sz="1600" dirty="0">
                <a:latin typeface="Tahoma" pitchFamily="34" charset="0"/>
                <a:ea typeface="Tahoma" pitchFamily="34" charset="0"/>
                <a:cs typeface="Tahoma" pitchFamily="34" charset="0"/>
              </a:rPr>
              <a:t> </a:t>
            </a:r>
            <a:r>
              <a:rPr lang="en-US" sz="1600" b="1" dirty="0">
                <a:latin typeface="Tahoma" pitchFamily="34" charset="0"/>
                <a:ea typeface="Tahoma" pitchFamily="34" charset="0"/>
                <a:cs typeface="Tahoma" pitchFamily="34" charset="0"/>
              </a:rPr>
              <a:t>Inspection Requirements for Fire Protection Systems Continued</a:t>
            </a:r>
            <a:r>
              <a:rPr lang="en-US" sz="1600" b="1" dirty="0" smtClean="0">
                <a:latin typeface="Tahoma" pitchFamily="34" charset="0"/>
                <a:ea typeface="Tahoma" pitchFamily="34" charset="0"/>
                <a:cs typeface="Tahoma" pitchFamily="34" charset="0"/>
              </a:rPr>
              <a:t>.</a:t>
            </a:r>
          </a:p>
          <a:p>
            <a:endParaRPr lang="en-US" sz="1600" b="1"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	</a:t>
            </a:r>
            <a:r>
              <a:rPr lang="en-US" sz="1600" b="1" i="1" dirty="0">
                <a:latin typeface="Tahoma" pitchFamily="34" charset="0"/>
                <a:ea typeface="Tahoma" pitchFamily="34" charset="0"/>
                <a:cs typeface="Tahoma" pitchFamily="34" charset="0"/>
              </a:rPr>
              <a:t>(7) The inspection report shall be provided to the local Authority Having Jurisdiction (AHJ) in a format mutually determined by the contractor and the AHJ. No other records storage format or transmission method shall be required other than what is required in this rule or NFPA 25.</a:t>
            </a:r>
          </a:p>
          <a:p>
            <a:endParaRPr lang="en-US" sz="1600" b="1" dirty="0" smtClean="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To assist the contractor from the burden of having to comply with costly systems and multiple different systems. Ensures that reporting is a mutual agreement between AHJ and Contractor.</a:t>
            </a:r>
            <a:endParaRPr lang="en-US" sz="1600" dirty="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fontAlgn="base" hangingPunct="0"/>
            <a:r>
              <a:rPr lang="en-US" sz="1600" dirty="0">
                <a:latin typeface="Tahoma" pitchFamily="34" charset="0"/>
                <a:ea typeface="Tahoma" pitchFamily="34" charset="0"/>
                <a:cs typeface="Tahoma" pitchFamily="34" charset="0"/>
              </a:rPr>
              <a:t>	(10) Pursuant to the provisions of Section </a:t>
            </a:r>
            <a:r>
              <a:rPr lang="en-US" sz="1600" dirty="0" smtClean="0">
                <a:latin typeface="Tahoma" pitchFamily="34" charset="0"/>
                <a:ea typeface="Tahoma" pitchFamily="34" charset="0"/>
                <a:cs typeface="Tahoma" pitchFamily="34" charset="0"/>
              </a:rPr>
              <a:t>633.312, </a:t>
            </a:r>
            <a:r>
              <a:rPr lang="en-US" sz="1600" dirty="0">
                <a:latin typeface="Tahoma" pitchFamily="34" charset="0"/>
                <a:ea typeface="Tahoma" pitchFamily="34" charset="0"/>
                <a:cs typeface="Tahoma" pitchFamily="34" charset="0"/>
              </a:rPr>
              <a:t>F.S., it is the owner’s responsibility to maintain the fire protection system </a:t>
            </a:r>
            <a:r>
              <a:rPr lang="en-US" sz="1600" b="1" i="1" dirty="0">
                <a:latin typeface="Tahoma" pitchFamily="34" charset="0"/>
                <a:ea typeface="Tahoma" pitchFamily="34" charset="0"/>
                <a:cs typeface="Tahoma" pitchFamily="34" charset="0"/>
              </a:rPr>
              <a:t>and notify the tenant(s) of deficiencies and impairments in accordance with this rule</a:t>
            </a:r>
            <a:r>
              <a:rPr lang="en-US" sz="1600" dirty="0">
                <a:latin typeface="Tahoma" pitchFamily="34" charset="0"/>
                <a:ea typeface="Tahoma" pitchFamily="34" charset="0"/>
                <a:cs typeface="Tahoma" pitchFamily="34" charset="0"/>
              </a:rPr>
              <a:t>. Affixing an inspection tag as required herein does not </a:t>
            </a:r>
            <a:r>
              <a:rPr lang="en-US" sz="1600" b="1" i="1" dirty="0">
                <a:latin typeface="Tahoma" pitchFamily="34" charset="0"/>
                <a:ea typeface="Tahoma" pitchFamily="34" charset="0"/>
                <a:cs typeface="Tahoma" pitchFamily="34" charset="0"/>
              </a:rPr>
              <a:t>eliminate</a:t>
            </a:r>
            <a:r>
              <a:rPr lang="en-US" sz="1600" dirty="0">
                <a:latin typeface="Tahoma" pitchFamily="34" charset="0"/>
                <a:ea typeface="Tahoma" pitchFamily="34" charset="0"/>
                <a:cs typeface="Tahoma" pitchFamily="34" charset="0"/>
              </a:rPr>
              <a:t> responsibility, nor shall a transfer of risk be construed</a:t>
            </a:r>
            <a:r>
              <a:rPr lang="en-US" sz="1600" dirty="0" smtClean="0">
                <a:latin typeface="Tahoma" pitchFamily="34" charset="0"/>
                <a:ea typeface="Tahoma" pitchFamily="34" charset="0"/>
                <a:cs typeface="Tahoma" pitchFamily="34" charset="0"/>
              </a:rPr>
              <a:t>.</a:t>
            </a:r>
          </a:p>
          <a:p>
            <a:pPr fontAlgn="base" hangingPunct="0"/>
            <a:endParaRPr lang="en-US" sz="1600" dirty="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Basis of Revision:</a:t>
            </a:r>
          </a:p>
          <a:p>
            <a:pPr fontAlgn="base" hangingPunct="0"/>
            <a:r>
              <a:rPr lang="en-US" sz="1600" dirty="0" smtClean="0">
                <a:latin typeface="Tahoma" pitchFamily="34" charset="0"/>
                <a:ea typeface="Tahoma" pitchFamily="34" charset="0"/>
                <a:cs typeface="Tahoma" pitchFamily="34" charset="0"/>
              </a:rPr>
              <a:t>Consistency within the rule as far as transferring responsibility of tenant notification to the owner.</a:t>
            </a:r>
          </a:p>
          <a:p>
            <a:pPr fontAlgn="base" hangingPunct="0"/>
            <a:endParaRPr lang="en-US" sz="1600" dirty="0">
              <a:latin typeface="Tahoma" pitchFamily="34" charset="0"/>
              <a:ea typeface="Tahoma" pitchFamily="34" charset="0"/>
              <a:cs typeface="Tahoma" pitchFamily="34" charset="0"/>
            </a:endParaRPr>
          </a:p>
          <a:p>
            <a:pPr fontAlgn="base" hangingPunct="0"/>
            <a:r>
              <a:rPr lang="en-US" sz="1600" dirty="0" smtClean="0">
                <a:latin typeface="Tahoma" pitchFamily="34" charset="0"/>
                <a:ea typeface="Tahoma" pitchFamily="34" charset="0"/>
                <a:cs typeface="Tahoma" pitchFamily="34" charset="0"/>
              </a:rPr>
              <a:t>	</a:t>
            </a:r>
            <a:endParaRPr lang="en-US" sz="1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7562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371600"/>
            <a:ext cx="8692764" cy="3046988"/>
          </a:xfrm>
          <a:prstGeom prst="rect">
            <a:avLst/>
          </a:prstGeom>
          <a:noFill/>
        </p:spPr>
        <p:txBody>
          <a:bodyPr wrap="square" rtlCol="0">
            <a:spAutoFit/>
          </a:bodyPr>
          <a:lstStyle/>
          <a:p>
            <a:r>
              <a:rPr lang="en-US" sz="1600" b="1" dirty="0">
                <a:latin typeface="Tahoma" pitchFamily="34" charset="0"/>
                <a:ea typeface="Tahoma" pitchFamily="34" charset="0"/>
                <a:cs typeface="Tahoma" pitchFamily="34" charset="0"/>
              </a:rPr>
              <a:t>69A-46.041</a:t>
            </a:r>
            <a:r>
              <a:rPr lang="en-US" sz="1600" dirty="0">
                <a:latin typeface="Tahoma" pitchFamily="34" charset="0"/>
                <a:ea typeface="Tahoma" pitchFamily="34" charset="0"/>
                <a:cs typeface="Tahoma" pitchFamily="34" charset="0"/>
              </a:rPr>
              <a:t> </a:t>
            </a:r>
            <a:r>
              <a:rPr lang="en-US" sz="1600" b="1" dirty="0">
                <a:latin typeface="Tahoma" pitchFamily="34" charset="0"/>
                <a:ea typeface="Tahoma" pitchFamily="34" charset="0"/>
                <a:cs typeface="Tahoma" pitchFamily="34" charset="0"/>
              </a:rPr>
              <a:t>Inspection Requirements for Fire Protection Systems Continued</a:t>
            </a:r>
            <a:r>
              <a:rPr lang="en-US" sz="1600" b="1" dirty="0" smtClean="0">
                <a:latin typeface="Tahoma" pitchFamily="34" charset="0"/>
                <a:ea typeface="Tahoma" pitchFamily="34" charset="0"/>
                <a:cs typeface="Tahoma" pitchFamily="34" charset="0"/>
              </a:rPr>
              <a:t>.</a:t>
            </a:r>
          </a:p>
          <a:p>
            <a:endParaRPr lang="en-US" sz="1600" b="1" dirty="0">
              <a:latin typeface="Tahoma" pitchFamily="34" charset="0"/>
              <a:ea typeface="Tahoma" pitchFamily="34" charset="0"/>
              <a:cs typeface="Tahoma" pitchFamily="34" charset="0"/>
            </a:endParaRPr>
          </a:p>
          <a:p>
            <a:pPr fontAlgn="base" hangingPunct="0"/>
            <a:r>
              <a:rPr lang="en-US" sz="1600" dirty="0">
                <a:latin typeface="Tahoma" pitchFamily="34" charset="0"/>
                <a:ea typeface="Tahoma" pitchFamily="34" charset="0"/>
                <a:cs typeface="Tahoma" pitchFamily="34" charset="0"/>
              </a:rPr>
              <a:t>	</a:t>
            </a:r>
          </a:p>
          <a:p>
            <a:pPr fontAlgn="base" hangingPunct="0"/>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(11) A contractor or licensee that performs ITM services in accordance with the applicable NFPA ITM standards and this rule shall be deemed to have performed to the required standard of care in performing such services.</a:t>
            </a:r>
          </a:p>
          <a:p>
            <a:pPr fontAlgn="base" hangingPunct="0"/>
            <a:endParaRPr lang="en-US" sz="1600" b="1" i="1" dirty="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Basis of Revision:</a:t>
            </a:r>
          </a:p>
          <a:p>
            <a:pPr fontAlgn="base" hangingPunct="0"/>
            <a:r>
              <a:rPr lang="en-US" sz="1600" dirty="0" smtClean="0">
                <a:latin typeface="Tahoma" pitchFamily="34" charset="0"/>
                <a:ea typeface="Tahoma" pitchFamily="34" charset="0"/>
                <a:cs typeface="Tahoma" pitchFamily="34" charset="0"/>
              </a:rPr>
              <a:t>Will allow a contractor in litigation to demonstrate that they have performed to the industry standard.</a:t>
            </a:r>
            <a:endParaRPr lang="en-US" sz="1600" dirty="0">
              <a:latin typeface="Tahoma" pitchFamily="34" charset="0"/>
              <a:ea typeface="Tahoma" pitchFamily="34" charset="0"/>
              <a:cs typeface="Tahoma" pitchFamily="34" charset="0"/>
            </a:endParaRPr>
          </a:p>
          <a:p>
            <a:pPr fontAlgn="base" hangingPunct="0"/>
            <a:endParaRPr lang="en-US" sz="1600" dirty="0" smtClean="0">
              <a:latin typeface="Tahoma" pitchFamily="34" charset="0"/>
              <a:ea typeface="Tahoma" pitchFamily="34" charset="0"/>
              <a:cs typeface="Tahoma" pitchFamily="34" charset="0"/>
            </a:endParaRPr>
          </a:p>
          <a:p>
            <a:pPr fontAlgn="base" hangingPunct="0"/>
            <a:endParaRPr lang="en-US" sz="16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9890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371600"/>
            <a:ext cx="8692764" cy="3046988"/>
          </a:xfrm>
          <a:prstGeom prst="rect">
            <a:avLst/>
          </a:prstGeom>
          <a:noFill/>
        </p:spPr>
        <p:txBody>
          <a:bodyPr wrap="square" rtlCol="0">
            <a:spAutoFit/>
          </a:bodyPr>
          <a:lstStyle/>
          <a:p>
            <a:r>
              <a:rPr lang="en-US" sz="1600" b="1" dirty="0" smtClean="0">
                <a:latin typeface="Tahoma" pitchFamily="34" charset="0"/>
                <a:ea typeface="Tahoma" pitchFamily="34" charset="0"/>
                <a:cs typeface="Tahoma" pitchFamily="34" charset="0"/>
              </a:rPr>
              <a:t>69A-46.0165 Submission of the Application for a Water-Based Fire Protection Inspector Permit. </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(8) A Water-Based Fire Protection Inspector permittee must qualify and maintain a NICET Level II </a:t>
            </a:r>
            <a:r>
              <a:rPr lang="en-US" sz="1600" b="1" i="1" dirty="0" smtClean="0">
                <a:latin typeface="Tahoma" pitchFamily="34" charset="0"/>
                <a:ea typeface="Tahoma" pitchFamily="34" charset="0"/>
                <a:cs typeface="Tahoma" pitchFamily="34" charset="0"/>
              </a:rPr>
              <a:t>or equivalent </a:t>
            </a:r>
            <a:r>
              <a:rPr lang="en-US" sz="1600" dirty="0" smtClean="0">
                <a:latin typeface="Tahoma" pitchFamily="34" charset="0"/>
                <a:ea typeface="Tahoma" pitchFamily="34" charset="0"/>
                <a:cs typeface="Tahoma" pitchFamily="34" charset="0"/>
              </a:rPr>
              <a:t>certification in a subfield of Inspection and Testing of Water-Based Systems as a condition to renewal. </a:t>
            </a:r>
          </a:p>
          <a:p>
            <a:endParaRPr lang="en-US" sz="1600" b="1" i="1"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r>
              <a:rPr lang="en-US" sz="1600" dirty="0" smtClean="0">
                <a:latin typeface="Tahoma" pitchFamily="34" charset="0"/>
                <a:ea typeface="Tahoma" pitchFamily="34" charset="0"/>
                <a:cs typeface="Tahoma" pitchFamily="34" charset="0"/>
              </a:rPr>
              <a:t>:</a:t>
            </a:r>
          </a:p>
          <a:p>
            <a:r>
              <a:rPr lang="en-US" sz="1600" dirty="0" smtClean="0">
                <a:latin typeface="Tahoma" pitchFamily="34" charset="0"/>
                <a:ea typeface="Tahoma" pitchFamily="34" charset="0"/>
                <a:cs typeface="Tahoma" pitchFamily="34" charset="0"/>
              </a:rPr>
              <a:t>In 2012, paragraph 4 was revised to allow equivalent education and training approved by the State Fire Marshal. The Sprinkler Academy has such a program approved. However, the equivalent was not included for the renewal process.</a:t>
            </a:r>
          </a:p>
          <a:p>
            <a:endParaRPr lang="en-US" sz="1600" dirty="0"/>
          </a:p>
        </p:txBody>
      </p:sp>
    </p:spTree>
    <p:extLst>
      <p:ext uri="{BB962C8B-B14F-4D97-AF65-F5344CB8AC3E}">
        <p14:creationId xmlns:p14="http://schemas.microsoft.com/office/powerpoint/2010/main" val="694841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371600"/>
            <a:ext cx="8692764" cy="4278094"/>
          </a:xfrm>
          <a:prstGeom prst="rect">
            <a:avLst/>
          </a:prstGeom>
          <a:noFill/>
        </p:spPr>
        <p:txBody>
          <a:bodyPr wrap="square" rtlCol="0">
            <a:spAutoFit/>
          </a:bodyPr>
          <a:lstStyle/>
          <a:p>
            <a:r>
              <a:rPr lang="en-US" sz="1600" b="1" dirty="0" smtClean="0">
                <a:latin typeface="Tahoma" pitchFamily="34" charset="0"/>
                <a:ea typeface="Tahoma" pitchFamily="34" charset="0"/>
                <a:cs typeface="Tahoma" pitchFamily="34" charset="0"/>
              </a:rPr>
              <a:t>69A-46.017 Required Continuing Education.</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(6)(f) Examples of courses which will be approved if the criteria and procedures of this rule are met:</a:t>
            </a:r>
            <a:br>
              <a:rPr lang="en-US" sz="1600" dirty="0" smtClean="0">
                <a:latin typeface="Tahoma" pitchFamily="34" charset="0"/>
                <a:ea typeface="Tahoma" pitchFamily="34" charset="0"/>
                <a:cs typeface="Tahoma" pitchFamily="34" charset="0"/>
              </a:rPr>
            </a:br>
            <a:r>
              <a:rPr lang="en-US" sz="1600" dirty="0" smtClean="0">
                <a:latin typeface="Tahoma" pitchFamily="34" charset="0"/>
                <a:ea typeface="Tahoma" pitchFamily="34" charset="0"/>
                <a:cs typeface="Tahoma" pitchFamily="34" charset="0"/>
              </a:rPr>
              <a:t>  	1. Florida Fire Sprinkler Association </a:t>
            </a:r>
            <a:r>
              <a:rPr lang="en-US" sz="1600" b="1" i="1" dirty="0" smtClean="0">
                <a:latin typeface="Tahoma" pitchFamily="34" charset="0"/>
                <a:ea typeface="Tahoma" pitchFamily="34" charset="0"/>
                <a:cs typeface="Tahoma" pitchFamily="34" charset="0"/>
              </a:rPr>
              <a:t>training and seminars</a:t>
            </a:r>
            <a:r>
              <a:rPr lang="en-US" sz="1600" dirty="0" smtClean="0">
                <a:latin typeface="Tahoma" pitchFamily="34" charset="0"/>
                <a:ea typeface="Tahoma" pitchFamily="34" charset="0"/>
                <a:cs typeface="Tahoma" pitchFamily="34" charset="0"/>
              </a:rPr>
              <a:t>; </a:t>
            </a:r>
          </a:p>
          <a:p>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2. American Fire Sprinkler Association </a:t>
            </a:r>
            <a:r>
              <a:rPr lang="en-US" sz="1600" b="1" i="1" dirty="0" smtClean="0">
                <a:latin typeface="Tahoma" pitchFamily="34" charset="0"/>
                <a:ea typeface="Tahoma" pitchFamily="34" charset="0"/>
                <a:cs typeface="Tahoma" pitchFamily="34" charset="0"/>
              </a:rPr>
              <a:t>trainings and seminars</a:t>
            </a:r>
            <a:r>
              <a:rPr lang="en-US" sz="1600" dirty="0" smtClean="0">
                <a:latin typeface="Tahoma" pitchFamily="34" charset="0"/>
                <a:ea typeface="Tahoma" pitchFamily="34" charset="0"/>
                <a:cs typeface="Tahoma" pitchFamily="34" charset="0"/>
              </a:rPr>
              <a:t>;</a:t>
            </a:r>
          </a:p>
          <a:p>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3. NFPA seminars and;</a:t>
            </a:r>
          </a:p>
          <a:p>
            <a:endParaRPr lang="en-US" sz="1600"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The rule now recognizes the training and seminars that were being approved by the State Fire Marshal’s Office for CEU’s.</a:t>
            </a:r>
          </a:p>
          <a:p>
            <a:endParaRPr lang="en-US" sz="1600" dirty="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(10) Paragraph deleted</a:t>
            </a:r>
          </a:p>
          <a:p>
            <a:endParaRPr lang="en-US" sz="1600"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The requirements for CEU’s were added in 2008 and specific dates were referenced which have now passed so paragraph is no longer relevant or needed.</a:t>
            </a:r>
            <a:endParaRPr lang="en-US" sz="1600" dirty="0"/>
          </a:p>
        </p:txBody>
      </p:sp>
    </p:spTree>
    <p:extLst>
      <p:ext uri="{BB962C8B-B14F-4D97-AF65-F5344CB8AC3E}">
        <p14:creationId xmlns:p14="http://schemas.microsoft.com/office/powerpoint/2010/main" val="2921005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371600"/>
            <a:ext cx="8692764" cy="5016758"/>
          </a:xfrm>
          <a:prstGeom prst="rect">
            <a:avLst/>
          </a:prstGeom>
          <a:noFill/>
        </p:spPr>
        <p:txBody>
          <a:bodyPr wrap="square" rtlCol="0">
            <a:spAutoFit/>
          </a:bodyPr>
          <a:lstStyle/>
          <a:p>
            <a:r>
              <a:rPr lang="en-US" sz="1600" b="1" dirty="0" smtClean="0">
                <a:latin typeface="Tahoma" pitchFamily="34" charset="0"/>
                <a:ea typeface="Tahoma" pitchFamily="34" charset="0"/>
                <a:cs typeface="Tahoma" pitchFamily="34" charset="0"/>
              </a:rPr>
              <a:t>69A-46.030 Definitions.</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(1) The definitions </a:t>
            </a:r>
            <a:r>
              <a:rPr lang="en-US" sz="1600" b="1" i="1" dirty="0" smtClean="0">
                <a:latin typeface="Tahoma" pitchFamily="34" charset="0"/>
                <a:ea typeface="Tahoma" pitchFamily="34" charset="0"/>
                <a:cs typeface="Tahoma" pitchFamily="34" charset="0"/>
              </a:rPr>
              <a:t>provided in Section 633.102, F.S., shall also apply to this rule chapter.</a:t>
            </a:r>
          </a:p>
          <a:p>
            <a:endParaRPr lang="en-US" sz="1600" b="1" i="1"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This revision was made by the Fire Marshal’s Office	</a:t>
            </a:r>
          </a:p>
          <a:p>
            <a:endParaRPr lang="en-US" sz="1600" dirty="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(3) Deficiency. For the purposes of inspection, testing, and maintenance of a water-based fire protection system, a condition that will or has the potential to adversely impact the performance of a system or portion thereof but does not rise to the level of an impairment.</a:t>
            </a:r>
          </a:p>
          <a:p>
            <a:r>
              <a:rPr lang="en-US" sz="1600" b="1" i="1" dirty="0" smtClean="0">
                <a:latin typeface="Tahoma" pitchFamily="34" charset="0"/>
                <a:ea typeface="Tahoma" pitchFamily="34" charset="0"/>
                <a:cs typeface="Tahoma" pitchFamily="34" charset="0"/>
              </a:rPr>
              <a:t>	(a) Critical Deficiency. A deficiency that, if not corrected, can have a material effect on the ability of the fire protection system or unit to function as intended in a fire event. NFPA 25, as referenced in Rule Chapter 69A-3, F.A.C., shall be utilized to determine if a system condition finding is considered a critical deficiency. In addition, not performing required field service testing of sprinklers shall be considered a critical deficiency.</a:t>
            </a:r>
          </a:p>
          <a:p>
            <a:r>
              <a:rPr lang="en-US" sz="1600" dirty="0">
                <a:latin typeface="Tahoma" pitchFamily="34" charset="0"/>
                <a:ea typeface="Tahoma" pitchFamily="34" charset="0"/>
                <a:cs typeface="Tahoma" pitchFamily="34" charset="0"/>
              </a:rPr>
              <a:t>	</a:t>
            </a:r>
            <a:endParaRPr lang="en-US" sz="1600" dirty="0"/>
          </a:p>
        </p:txBody>
      </p:sp>
    </p:spTree>
    <p:extLst>
      <p:ext uri="{BB962C8B-B14F-4D97-AF65-F5344CB8AC3E}">
        <p14:creationId xmlns:p14="http://schemas.microsoft.com/office/powerpoint/2010/main" val="2227839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371600"/>
            <a:ext cx="8692764" cy="5755422"/>
          </a:xfrm>
          <a:prstGeom prst="rect">
            <a:avLst/>
          </a:prstGeom>
          <a:noFill/>
        </p:spPr>
        <p:txBody>
          <a:bodyPr wrap="square" rtlCol="0">
            <a:spAutoFit/>
          </a:bodyPr>
          <a:lstStyle/>
          <a:p>
            <a:r>
              <a:rPr lang="en-US" sz="1600" b="1" dirty="0" smtClean="0">
                <a:latin typeface="Tahoma" pitchFamily="34" charset="0"/>
                <a:ea typeface="Tahoma" pitchFamily="34" charset="0"/>
                <a:cs typeface="Tahoma" pitchFamily="34" charset="0"/>
              </a:rPr>
              <a:t>69A-46.030 Definitions continued.</a:t>
            </a:r>
          </a:p>
          <a:p>
            <a:endParaRPr lang="en-US" sz="1600" b="1"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a:t>
            </a:r>
            <a:r>
              <a:rPr lang="en-US" sz="1600" b="1" i="1" dirty="0">
                <a:latin typeface="Tahoma" pitchFamily="34" charset="0"/>
                <a:ea typeface="Tahoma" pitchFamily="34" charset="0"/>
                <a:cs typeface="Tahoma" pitchFamily="34" charset="0"/>
              </a:rPr>
              <a:t>b) Noncritical Deficiency. A deficiency that does not have a material effect on the ability of the fire protection system or unit to function in a fire event, but correction is needed to meet the requirements of the standard or for the proper inspection, testing, and maintenance of the system </a:t>
            </a:r>
            <a:r>
              <a:rPr lang="en-US" sz="1600" b="1" i="1" dirty="0" smtClean="0">
                <a:latin typeface="Tahoma" pitchFamily="34" charset="0"/>
                <a:ea typeface="Tahoma" pitchFamily="34" charset="0"/>
                <a:cs typeface="Tahoma" pitchFamily="34" charset="0"/>
              </a:rPr>
              <a:t>or </a:t>
            </a:r>
            <a:r>
              <a:rPr lang="en-US" sz="1600" b="1" i="1" dirty="0">
                <a:latin typeface="Tahoma" pitchFamily="34" charset="0"/>
                <a:ea typeface="Tahoma" pitchFamily="34" charset="0"/>
                <a:cs typeface="Tahoma" pitchFamily="34" charset="0"/>
              </a:rPr>
              <a:t>unit. NFPA 25, as referenced in Rule Chapter 69A-3, F.A.C., shall be utilized to determine if a system-condition finding is considered a noncritical deficiency. In addition, not performing required 3 and 5 year testing requirements shall be considered a noncritical deficiency.</a:t>
            </a:r>
          </a:p>
          <a:p>
            <a:r>
              <a:rPr lang="en-US" sz="1600" b="1" i="1" dirty="0">
                <a:latin typeface="Tahoma" pitchFamily="34" charset="0"/>
                <a:ea typeface="Tahoma" pitchFamily="34" charset="0"/>
                <a:cs typeface="Tahoma" pitchFamily="34" charset="0"/>
              </a:rPr>
              <a:t>	(4) Impairment. A condition causing a fire protection system or unit or portion thereof to be out of order that may result in the fire protection system or unit not functioning in a fire event. NFPA 25, as referenced in Rule Chapter 69A-3, F.A.C., shall be utilized to determine if a system-condition finding is considered an impairment.</a:t>
            </a:r>
          </a:p>
          <a:p>
            <a:endParaRPr lang="en-US" sz="1600" b="1"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NFPA 25, 2011 edition added these definitions when it used the Florida Contractors deficiency lists as the starting point to generate Annex E. This allows the Rule to now match the definitions and classifications in NFPA 25 and allows for better clarity for tagging deficiencies in Florida.</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a:t>
            </a:r>
            <a:endParaRPr lang="en-US" sz="1600" dirty="0"/>
          </a:p>
        </p:txBody>
      </p:sp>
    </p:spTree>
    <p:extLst>
      <p:ext uri="{BB962C8B-B14F-4D97-AF65-F5344CB8AC3E}">
        <p14:creationId xmlns:p14="http://schemas.microsoft.com/office/powerpoint/2010/main" val="3248535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93800"/>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1397001"/>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371600"/>
            <a:ext cx="8692764" cy="3785652"/>
          </a:xfrm>
          <a:prstGeom prst="rect">
            <a:avLst/>
          </a:prstGeom>
          <a:noFill/>
        </p:spPr>
        <p:txBody>
          <a:bodyPr wrap="square" rtlCol="0">
            <a:spAutoFit/>
          </a:bodyPr>
          <a:lstStyle/>
          <a:p>
            <a:r>
              <a:rPr lang="en-US" sz="1600" b="1" dirty="0" smtClean="0">
                <a:latin typeface="Tahoma" pitchFamily="34" charset="0"/>
                <a:ea typeface="Tahoma" pitchFamily="34" charset="0"/>
                <a:cs typeface="Tahoma" pitchFamily="34" charset="0"/>
              </a:rPr>
              <a:t>69A-46.035 Standards of the National Fire Protection Association to be Complied With.</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The standards of the National Fire Protection Association, which are adopted in Rule Chapter 69A-3, F.A.C., including the editions as adopted therein, shall be complied with by all those holding certificates of competency as fire protection system contractors pursuant to the provisions of Chapter 633, F.S.:</a:t>
            </a:r>
          </a:p>
          <a:p>
            <a:endParaRPr lang="en-US" sz="1600" dirty="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a:t>
            </a:r>
            <a:r>
              <a:rPr lang="en-US" sz="1600" b="1" i="1" dirty="0" smtClean="0">
                <a:latin typeface="Tahoma" pitchFamily="34" charset="0"/>
                <a:ea typeface="Tahoma" pitchFamily="34" charset="0"/>
                <a:cs typeface="Tahoma" pitchFamily="34" charset="0"/>
              </a:rPr>
              <a:t>(1) thru (24) deleted</a:t>
            </a:r>
          </a:p>
          <a:p>
            <a:endParaRPr lang="en-US" sz="1600"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Items 1 thru 24 consisted of the list of NFPA Standards. 69A-3.012 lists the standards and the edition adopted by the state. The listing in this rule was a duplication and this rule does not get updated every three years like 69A-3.012 which can create a conflict between the rules.</a:t>
            </a:r>
          </a:p>
          <a:p>
            <a:r>
              <a:rPr lang="en-US" sz="1600" dirty="0" smtClean="0">
                <a:latin typeface="Tahoma" pitchFamily="34" charset="0"/>
                <a:ea typeface="Tahoma" pitchFamily="34" charset="0"/>
                <a:cs typeface="Tahoma" pitchFamily="34" charset="0"/>
              </a:rPr>
              <a:t>	</a:t>
            </a:r>
            <a:endParaRPr lang="en-US" sz="1600" dirty="0"/>
          </a:p>
        </p:txBody>
      </p:sp>
    </p:spTree>
    <p:extLst>
      <p:ext uri="{BB962C8B-B14F-4D97-AF65-F5344CB8AC3E}">
        <p14:creationId xmlns:p14="http://schemas.microsoft.com/office/powerpoint/2010/main" val="1501124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FIRE MARSHAL RULES</a:t>
            </a:r>
            <a:endParaRPr lang="en-US" sz="2800" dirty="0">
              <a:solidFill>
                <a:srgbClr val="0070C0"/>
              </a:solidFill>
              <a:latin typeface="Tahoma" pitchFamily="34" charset="0"/>
              <a:ea typeface="Tahoma" pitchFamily="34" charset="0"/>
              <a:cs typeface="Tahoma" pitchFamily="34" charset="0"/>
            </a:endParaRP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73018"/>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723900" y="1524000"/>
            <a:ext cx="7696200" cy="1015663"/>
          </a:xfrm>
          <a:prstGeom prst="rect">
            <a:avLst/>
          </a:prstGeom>
          <a:noFill/>
        </p:spPr>
        <p:txBody>
          <a:bodyPr wrap="square" rtlCol="0">
            <a:spAutoFit/>
          </a:bodyPr>
          <a:lstStyle/>
          <a:p>
            <a:pPr algn="ctr"/>
            <a:endParaRPr lang="en-US" sz="2000" dirty="0" smtClean="0">
              <a:latin typeface="Tahoma" pitchFamily="34" charset="0"/>
              <a:ea typeface="Tahoma" pitchFamily="34" charset="0"/>
              <a:cs typeface="Tahoma" pitchFamily="34" charset="0"/>
            </a:endParaRPr>
          </a:p>
          <a:p>
            <a:pPr algn="ctr"/>
            <a:endParaRPr lang="en-US" sz="2000" b="1" dirty="0" smtClean="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8" name="TextBox 7"/>
          <p:cNvSpPr txBox="1"/>
          <p:nvPr/>
        </p:nvSpPr>
        <p:spPr>
          <a:xfrm>
            <a:off x="457200" y="1193803"/>
            <a:ext cx="8692764" cy="6001643"/>
          </a:xfrm>
          <a:prstGeom prst="rect">
            <a:avLst/>
          </a:prstGeom>
          <a:noFill/>
        </p:spPr>
        <p:txBody>
          <a:bodyPr wrap="square" rtlCol="0">
            <a:spAutoFit/>
          </a:bodyPr>
          <a:lstStyle/>
          <a:p>
            <a:r>
              <a:rPr lang="en-US" sz="1600" b="1" dirty="0" smtClean="0">
                <a:latin typeface="Tahoma" pitchFamily="34" charset="0"/>
                <a:ea typeface="Tahoma" pitchFamily="34" charset="0"/>
                <a:cs typeface="Tahoma" pitchFamily="34" charset="0"/>
              </a:rPr>
              <a:t>69A-46.040 Installation Requirements for Automatic Sprinkler Systems </a:t>
            </a:r>
          </a:p>
          <a:p>
            <a:r>
              <a:rPr lang="en-US" sz="1600" b="1" dirty="0" smtClean="0">
                <a:latin typeface="Tahoma" pitchFamily="34" charset="0"/>
                <a:ea typeface="Tahoma" pitchFamily="34" charset="0"/>
                <a:cs typeface="Tahoma" pitchFamily="34" charset="0"/>
              </a:rPr>
              <a:t>Employing Water as the Extinguishing Agent. </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(6) The contractor whose name appears on the application for the building </a:t>
            </a:r>
          </a:p>
          <a:p>
            <a:r>
              <a:rPr lang="en-US" sz="1600" dirty="0" smtClean="0">
                <a:latin typeface="Tahoma" pitchFamily="34" charset="0"/>
                <a:ea typeface="Tahoma" pitchFamily="34" charset="0"/>
                <a:cs typeface="Tahoma" pitchFamily="34" charset="0"/>
              </a:rPr>
              <a:t>permit shall be responsible for the acceptance tests required in NFPA 13. The contractor</a:t>
            </a:r>
          </a:p>
          <a:p>
            <a:r>
              <a:rPr lang="en-US" sz="1600" b="1" i="1" dirty="0" smtClean="0">
                <a:latin typeface="Tahoma" pitchFamily="34" charset="0"/>
                <a:ea typeface="Tahoma" pitchFamily="34" charset="0"/>
                <a:cs typeface="Tahoma" pitchFamily="34" charset="0"/>
              </a:rPr>
              <a:t>or authorized agent </a:t>
            </a:r>
            <a:r>
              <a:rPr lang="en-US" sz="1600" dirty="0" smtClean="0">
                <a:latin typeface="Tahoma" pitchFamily="34" charset="0"/>
                <a:ea typeface="Tahoma" pitchFamily="34" charset="0"/>
                <a:cs typeface="Tahoma" pitchFamily="34" charset="0"/>
              </a:rPr>
              <a:t>shall complete all portions of the Contractor’s Material and Test Certificate(s) that are related to the system being tested. The contractor </a:t>
            </a:r>
            <a:r>
              <a:rPr lang="en-US" sz="1600" b="1" i="1" dirty="0" smtClean="0">
                <a:latin typeface="Tahoma" pitchFamily="34" charset="0"/>
                <a:ea typeface="Tahoma" pitchFamily="34" charset="0"/>
                <a:cs typeface="Tahoma" pitchFamily="34" charset="0"/>
              </a:rPr>
              <a:t>or authorized agent</a:t>
            </a:r>
            <a:r>
              <a:rPr lang="en-US" sz="1600" dirty="0" smtClean="0">
                <a:latin typeface="Tahoma" pitchFamily="34" charset="0"/>
                <a:ea typeface="Tahoma" pitchFamily="34" charset="0"/>
                <a:cs typeface="Tahoma" pitchFamily="34" charset="0"/>
              </a:rPr>
              <a:t> shall sign and date the test certificates. In cases where there is no building permit, the contractor that supervised the installation shall be responsible for the performance of these duties.</a:t>
            </a:r>
          </a:p>
          <a:p>
            <a:endParaRPr lang="en-US" sz="1600" dirty="0" smtClean="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To allow a representative of the actual license holder to sign on his/her behalf</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(8) </a:t>
            </a:r>
            <a:r>
              <a:rPr lang="en-US" sz="1600" b="1" i="1" dirty="0" smtClean="0">
                <a:latin typeface="Tahoma" pitchFamily="34" charset="0"/>
                <a:ea typeface="Tahoma" pitchFamily="34" charset="0"/>
                <a:cs typeface="Tahoma" pitchFamily="34" charset="0"/>
              </a:rPr>
              <a:t>Upon successful completion of acceptance tests, newly installed fire protection systems shall not require a tag until the first inspection occurs in accordance with </a:t>
            </a:r>
            <a:r>
              <a:rPr lang="en-US" sz="1600" dirty="0" smtClean="0">
                <a:latin typeface="Tahoma" pitchFamily="34" charset="0"/>
                <a:ea typeface="Tahoma" pitchFamily="34" charset="0"/>
                <a:cs typeface="Tahoma" pitchFamily="34" charset="0"/>
              </a:rPr>
              <a:t>Rule 69A-46.041, F.A.C.</a:t>
            </a:r>
          </a:p>
          <a:p>
            <a:endParaRPr lang="en-US" sz="1600"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Basis of Revision:</a:t>
            </a:r>
          </a:p>
          <a:p>
            <a:r>
              <a:rPr lang="en-US" sz="1600" dirty="0" smtClean="0">
                <a:latin typeface="Tahoma" pitchFamily="34" charset="0"/>
                <a:ea typeface="Tahoma" pitchFamily="34" charset="0"/>
                <a:cs typeface="Tahoma" pitchFamily="34" charset="0"/>
              </a:rPr>
              <a:t>There is no reason to tag a new system with an inspection tag. The inspection tag is only supposed to be installed or removed by a licensed fire protection contractor or his permitted Water-Based Fire Protection Inspector and no reason to have to send a permitted Water-Based Fire Protection Inspector to install the tag.</a:t>
            </a:r>
          </a:p>
          <a:p>
            <a:endParaRPr lang="en-US" sz="1600" dirty="0"/>
          </a:p>
        </p:txBody>
      </p:sp>
    </p:spTree>
    <p:extLst>
      <p:ext uri="{BB962C8B-B14F-4D97-AF65-F5344CB8AC3E}">
        <p14:creationId xmlns:p14="http://schemas.microsoft.com/office/powerpoint/2010/main" val="2001413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9400"/>
            <a:ext cx="8229600" cy="863600"/>
          </a:xfrm>
          <a:ln>
            <a:noFill/>
          </a:ln>
        </p:spPr>
        <p:txBody>
          <a:bodyPr>
            <a:normAutofit/>
          </a:bodyPr>
          <a:lstStyle/>
          <a:p>
            <a:r>
              <a:rPr lang="en-US" sz="2800" dirty="0" smtClean="0">
                <a:solidFill>
                  <a:srgbClr val="0070C0"/>
                </a:solidFill>
                <a:latin typeface="Tahoma" pitchFamily="34" charset="0"/>
                <a:ea typeface="Tahoma" pitchFamily="34" charset="0"/>
                <a:cs typeface="Tahoma" pitchFamily="34" charset="0"/>
              </a:rPr>
              <a:t> </a:t>
            </a:r>
            <a:r>
              <a:rPr lang="en-US" sz="2800" dirty="0">
                <a:solidFill>
                  <a:srgbClr val="0070C0"/>
                </a:solidFill>
                <a:latin typeface="Tahoma" pitchFamily="34" charset="0"/>
                <a:ea typeface="Tahoma" pitchFamily="34" charset="0"/>
                <a:cs typeface="Tahoma" pitchFamily="34" charset="0"/>
              </a:rPr>
              <a:t>FIRE MARSHAL RULES </a:t>
            </a:r>
          </a:p>
        </p:txBody>
      </p:sp>
      <p:cxnSp>
        <p:nvCxnSpPr>
          <p:cNvPr id="9" name="Straight Connector 8"/>
          <p:cNvCxnSpPr/>
          <p:nvPr/>
        </p:nvCxnSpPr>
        <p:spPr>
          <a:xfrm rot="5400000" flipH="1" flipV="1">
            <a:off x="533136" y="1295665"/>
            <a:ext cx="211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179616"/>
            <a:ext cx="7772400" cy="0"/>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457200" y="1179616"/>
            <a:ext cx="7848600" cy="4770537"/>
          </a:xfrm>
          <a:prstGeom prst="rect">
            <a:avLst/>
          </a:prstGeom>
          <a:noFill/>
        </p:spPr>
        <p:txBody>
          <a:bodyPr wrap="square" rtlCol="0">
            <a:spAutoFit/>
          </a:bodyPr>
          <a:lstStyle/>
          <a:p>
            <a:pPr fontAlgn="base" hangingPunct="0"/>
            <a:endParaRPr lang="en-US" sz="1600" b="1" u="sng" dirty="0" smtClean="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69A-46.041</a:t>
            </a:r>
            <a:r>
              <a:rPr lang="en-US"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Inspection Requirements for Fire Protection Systems.</a:t>
            </a:r>
          </a:p>
          <a:p>
            <a:pPr fontAlgn="base" hangingPunct="0"/>
            <a:endParaRPr lang="en-US" sz="1600" dirty="0" smtClean="0">
              <a:latin typeface="Tahoma" pitchFamily="34" charset="0"/>
              <a:ea typeface="Tahoma" pitchFamily="34" charset="0"/>
              <a:cs typeface="Tahoma" pitchFamily="34" charset="0"/>
            </a:endParaRPr>
          </a:p>
          <a:p>
            <a:pPr fontAlgn="base" hangingPunct="0"/>
            <a:r>
              <a:rPr lang="en-US" sz="1600" dirty="0" smtClean="0">
                <a:latin typeface="Tahoma" pitchFamily="34" charset="0"/>
                <a:ea typeface="Tahoma" pitchFamily="34" charset="0"/>
                <a:cs typeface="Tahoma" pitchFamily="34" charset="0"/>
              </a:rPr>
              <a:t>	(1) A Fire Protection Contractor, contracting to perform inspecting, testing, and maintenance service on a fire protection system shall comply with the requirements of Chapter 633, F.S., and the applicable NFPA </a:t>
            </a:r>
            <a:r>
              <a:rPr lang="en-US" sz="1600" b="1" i="1" dirty="0" smtClean="0">
                <a:latin typeface="Tahoma" pitchFamily="34" charset="0"/>
                <a:ea typeface="Tahoma" pitchFamily="34" charset="0"/>
                <a:cs typeface="Tahoma" pitchFamily="34" charset="0"/>
              </a:rPr>
              <a:t>25, Inspection, Testing and Maintenance (ITM) </a:t>
            </a:r>
            <a:r>
              <a:rPr lang="en-US" sz="1600" dirty="0" smtClean="0">
                <a:latin typeface="Tahoma" pitchFamily="34" charset="0"/>
                <a:ea typeface="Tahoma" pitchFamily="34" charset="0"/>
                <a:cs typeface="Tahoma" pitchFamily="34" charset="0"/>
              </a:rPr>
              <a:t>standards, as adopted in Rule Chapter 69A-3, F.A.C. </a:t>
            </a:r>
            <a:r>
              <a:rPr lang="en-US" sz="1600" b="1" i="1" dirty="0" smtClean="0">
                <a:latin typeface="Tahoma" pitchFamily="34" charset="0"/>
                <a:ea typeface="Tahoma" pitchFamily="34" charset="0"/>
                <a:cs typeface="Tahoma" pitchFamily="34" charset="0"/>
              </a:rPr>
              <a:t>When an inspection/test is required to be performed at a specified frequency up to and including an annual by NFPA 25, all inspection/tests required more frequently than the specified frequency are also required to be performed, e.g., performance of an annual inspection/test would include the inspection/test required on a daily, weekly, monthly, quarterly and semi-annual frequency.</a:t>
            </a:r>
          </a:p>
          <a:p>
            <a:pPr fontAlgn="base" hangingPunct="0"/>
            <a:endParaRPr lang="en-US" sz="1600" b="1" dirty="0" smtClean="0">
              <a:latin typeface="Tahoma" pitchFamily="34" charset="0"/>
              <a:ea typeface="Tahoma" pitchFamily="34" charset="0"/>
              <a:cs typeface="Tahoma" pitchFamily="34" charset="0"/>
            </a:endParaRPr>
          </a:p>
          <a:p>
            <a:pPr fontAlgn="base" hangingPunct="0"/>
            <a:r>
              <a:rPr lang="en-US" sz="1600" b="1" dirty="0" smtClean="0">
                <a:latin typeface="Tahoma" pitchFamily="34" charset="0"/>
                <a:ea typeface="Tahoma" pitchFamily="34" charset="0"/>
                <a:cs typeface="Tahoma" pitchFamily="34" charset="0"/>
              </a:rPr>
              <a:t>Basis of Revision:</a:t>
            </a:r>
          </a:p>
          <a:p>
            <a:pPr fontAlgn="base" hangingPunct="0"/>
            <a:r>
              <a:rPr lang="en-US" sz="1600" dirty="0" smtClean="0">
                <a:latin typeface="Tahoma" pitchFamily="34" charset="0"/>
                <a:ea typeface="Tahoma" pitchFamily="34" charset="0"/>
                <a:cs typeface="Tahoma" pitchFamily="34" charset="0"/>
              </a:rPr>
              <a:t>To clarify that the various inspection frequencies are cumulative and not stand alone.</a:t>
            </a:r>
          </a:p>
          <a:p>
            <a:pPr fontAlgn="base" hangingPunct="0"/>
            <a:endParaRPr lang="en-US" sz="1600" dirty="0" smtClean="0">
              <a:latin typeface="Tahoma" pitchFamily="34" charset="0"/>
              <a:ea typeface="Tahoma" pitchFamily="34" charset="0"/>
              <a:cs typeface="Tahoma" pitchFamily="34" charset="0"/>
            </a:endParaRPr>
          </a:p>
          <a:p>
            <a:pPr fontAlgn="base" hangingPunct="0"/>
            <a:r>
              <a:rPr lang="en-US" sz="1600" dirty="0" smtClean="0">
                <a:latin typeface="Tahoma" pitchFamily="34" charset="0"/>
                <a:ea typeface="Tahoma" pitchFamily="34" charset="0"/>
                <a:cs typeface="Tahoma" pitchFamily="34" charset="0"/>
              </a:rPr>
              <a:t>	</a:t>
            </a:r>
          </a:p>
          <a:p>
            <a:pPr marL="342900" indent="-342900"/>
            <a:r>
              <a:rPr lang="en-US" sz="1600" dirty="0" smtClean="0">
                <a:latin typeface="Tahoma" pitchFamily="34" charset="0"/>
                <a:ea typeface="Tahoma" pitchFamily="34" charset="0"/>
                <a:cs typeface="Tahoma" pitchFamily="34"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410</Words>
  <Application>Microsoft Office PowerPoint</Application>
  <PresentationFormat>On-screen Show (4:3)</PresentationFormat>
  <Paragraphs>299</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Tahoma</vt:lpstr>
      <vt:lpstr>Office Theme</vt:lpstr>
      <vt:lpstr>       </vt:lpstr>
      <vt:lpstr>       </vt:lpstr>
      <vt:lpstr> FIRE MARSHAL RULES</vt:lpstr>
      <vt:lpstr> FIRE MARSHAL RULES</vt:lpstr>
      <vt:lpstr> FIRE MARSHAL RULES</vt:lpstr>
      <vt:lpstr> FIRE MARSHAL RULES</vt:lpstr>
      <vt:lpstr> FIRE MARSHAL RULES</vt:lpstr>
      <vt:lpstr> FIRE MARSHAL RULES</vt:lpstr>
      <vt:lpstr> FIRE MARSHAL RULES </vt:lpstr>
      <vt:lpstr> FIRE MARSHAL RULES </vt:lpstr>
      <vt:lpstr> FIRE MARSHAL RULES </vt:lpstr>
      <vt:lpstr> FIRE MARSHAL RULES </vt:lpstr>
      <vt:lpstr> FIRE MARSHAL RULES </vt:lpstr>
      <vt:lpstr> FIRE MARSHAL RULES </vt:lpstr>
      <vt:lpstr> FIRE MARSHAL RULES</vt:lpstr>
      <vt:lpstr> FIRE MARSHAL RULES</vt:lpstr>
      <vt:lpstr> FIRE MARSHAL RULES</vt:lpstr>
      <vt:lpstr> FIRE MARSHAL RULES</vt:lpstr>
      <vt:lpstr> FIRE MARSHAL RULES</vt:lpstr>
      <vt:lpstr> FIRE MARSHAL RULES</vt:lpstr>
      <vt:lpstr> FIRE MARSHAL RULES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INSPECTION &amp; MAINTENANCE</dc:title>
  <dc:creator>jal</dc:creator>
  <cp:lastModifiedBy>John A. Lake</cp:lastModifiedBy>
  <cp:revision>113</cp:revision>
  <dcterms:created xsi:type="dcterms:W3CDTF">2008-10-31T12:34:21Z</dcterms:created>
  <dcterms:modified xsi:type="dcterms:W3CDTF">2016-07-11T18:34:18Z</dcterms:modified>
</cp:coreProperties>
</file>